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300" r:id="rId43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>
      <p:cViewPr>
        <p:scale>
          <a:sx n="60" d="100"/>
          <a:sy n="60" d="100"/>
        </p:scale>
        <p:origin x="-1396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1671FE0-3066-4D68-864B-E5705455ABC7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F184579-C7F5-4E94-9DDB-DB9A1E36A6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D5A5EE-5912-462A-8567-7D488AA02D57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0420B41-FDDE-4F54-A197-DB8F6B1955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0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F0D4E0-3759-4149-9009-C138BD830BA3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UNCLASSIFIED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620000" cy="868362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F0D4E0-3759-4149-9009-C138BD830BA3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UNCLASSIFIED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7800" y="1143000"/>
            <a:ext cx="655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665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31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88D52-D0AC-4923-BF45-B760B08EDCA6}" type="datetime1">
              <a:rPr lang="en-US">
                <a:solidFill>
                  <a:prstClr val="black"/>
                </a:solidFill>
              </a:rPr>
              <a:pPr>
                <a:defRPr/>
              </a:pPr>
              <a:t>6/26/2017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110C-CDBC-44E3-B6B4-26358019CB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1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72390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DAE0D-A26B-4DDD-AA8C-16F0409A0296}" type="datetime1">
              <a:rPr lang="en-US">
                <a:solidFill>
                  <a:prstClr val="black"/>
                </a:solidFill>
              </a:rPr>
              <a:pPr>
                <a:defRPr/>
              </a:pPr>
              <a:t>6/26/2017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43E4D-216B-4543-80EA-83EBFC568EC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7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95400" y="6356350"/>
            <a:ext cx="129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F0D4E0-3759-4149-9009-C138BD830BA3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UNCLASSIFIED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DED34C-DE97-4463-B92A-AD521C2553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916781" y="561856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458200" y="6205511"/>
            <a:ext cx="613775" cy="609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" y="76200"/>
            <a:ext cx="1530826" cy="10641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59" y="77938"/>
            <a:ext cx="1212233" cy="1060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  <p:sldLayoutId id="2147483650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jure/pubs/ncp-www08.p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Ga-TXpoPz8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LMnpM0p4cM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jstor.org/stable/pdf/3058918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t.iti.kit.edu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it.iti.kit.edu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article/10.1007/s10618-011-0224-z#page-1" TargetMode="External"/><Relationship Id="rId2" Type="http://schemas.openxmlformats.org/officeDocument/2006/relationships/hyperlink" Target="http://www.sciencedirect.com/science/article/pii/S0370157313002822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ownload.springer.com/static/pdf/223/chp:10.1007/978-3-642-00234-2_1.pdf?originUrl=http://link.springer.com/chapter/10.1007/978-3-642-00234-2_1&amp;token2=exp=1442273811~acl=/static/pdf/223/chp:10.1007/978-3-642-00234-2_1.pdf?originUrl%3Dhttp://link.springer.com/chapter/10.1007/978-3-642-00234-2_1*~hmac=8c4f30323ab6fea8fb2eef2ea569def5c3e3798acdf30a25c54231795bb6218b" TargetMode="External"/><Relationship Id="rId4" Type="http://schemas.openxmlformats.org/officeDocument/2006/relationships/hyperlink" Target="http://download.springer.com/static/pdf/688/chp:10.1007/978-1-4419-6045-0_2.pdf?originUrl=http://link.springer.com/chapter/10.1007/978-1-4419-6045-0_2&amp;token2=exp=1442255180~acl=/static/pdf/688/chp:10.1007/978-1-4419-6045-0_2.pdf?originUrl%3Dhttp://link.springer.com/chapter/10.1007/978-1-4419-6045-0_2*~hmac=beb0c04a1088a7e703ccafde56013ede0fb049ff8dea9cf81f998463fa4c7161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journals.cambridge.org/action/displayAbstract?fromPage=online&amp;aid=9913386&amp;fulltextType=RA&amp;fileId=S2050124215000235" TargetMode="External"/><Relationship Id="rId3" Type="http://schemas.openxmlformats.org/officeDocument/2006/relationships/hyperlink" Target="http://authors.library.caltech.edu/20528/1/Vishwanathan2010p11646J_Mach_Learn_Res.pdf" TargetMode="External"/><Relationship Id="rId7" Type="http://schemas.openxmlformats.org/officeDocument/2006/relationships/hyperlink" Target="http://journals.cambridge.org/action/displayAbstract?fromPage=online&amp;aid=9881769&amp;fulltextType=RA&amp;fileId=S2050124215000211" TargetMode="External"/><Relationship Id="rId2" Type="http://schemas.openxmlformats.org/officeDocument/2006/relationships/hyperlink" Target="http://www.ams.org/notices/200909/rtx090901082p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\\frank\rgera$\NPS\Research\2015\LTS\references\shortest%20path%20kernels.html" TargetMode="External"/><Relationship Id="rId5" Type="http://schemas.openxmlformats.org/officeDocument/2006/relationships/hyperlink" Target="http://machinelearning.wustl.edu/mlpapers/paper_files/AISTATS09_ShervashidzeVPMB.pdf" TargetMode="External"/><Relationship Id="rId4" Type="http://schemas.openxmlformats.org/officeDocument/2006/relationships/hyperlink" Target="http://machinelearning.wustl.edu/mlpapers/paper_files/NIPS2006_836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tWQWN1xAZQ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htWQWN1xAZQ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 bwMode="auto">
          <a:xfrm>
            <a:off x="3352800" y="4953000"/>
            <a:ext cx="2971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28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28" charset="-128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28" charset="-128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28" charset="-128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28" charset="-128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800" kern="0" dirty="0" smtClean="0">
                <a:solidFill>
                  <a:schemeClr val="bg1"/>
                </a:solidFill>
              </a:rPr>
              <a:t>Ralucca Gera,</a:t>
            </a:r>
          </a:p>
          <a:p>
            <a:pPr algn="ctr"/>
            <a:r>
              <a:rPr lang="en-US" sz="1800" kern="0" dirty="0" smtClean="0">
                <a:solidFill>
                  <a:schemeClr val="bg1"/>
                </a:solidFill>
              </a:rPr>
              <a:t>Naval Postgraduate School</a:t>
            </a:r>
          </a:p>
          <a:p>
            <a:pPr algn="ctr"/>
            <a:r>
              <a:rPr lang="en-US" sz="1800" kern="0" dirty="0" smtClean="0">
                <a:solidFill>
                  <a:schemeClr val="bg1"/>
                </a:solidFill>
              </a:rPr>
              <a:t>Monterey, California</a:t>
            </a:r>
          </a:p>
          <a:p>
            <a:pPr algn="ctr"/>
            <a:r>
              <a:rPr lang="en-US" sz="1800" kern="0" dirty="0" smtClean="0">
                <a:solidFill>
                  <a:schemeClr val="bg1"/>
                </a:solidFill>
              </a:rPr>
              <a:t>rgera@nps.edu</a:t>
            </a:r>
            <a:endParaRPr lang="en-US" sz="1800" kern="0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2819400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Overview of</a:t>
            </a:r>
            <a:br>
              <a:rPr lang="en-US" sz="3600" dirty="0" smtClean="0"/>
            </a:br>
            <a:r>
              <a:rPr lang="en-US" sz="3600" dirty="0" smtClean="0"/>
              <a:t>Communities in networks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46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 smtClean="0"/>
              <a:t>methodology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0000"/>
            <a:ext cx="8763000" cy="5588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General methodology from </a:t>
            </a:r>
            <a:r>
              <a:rPr lang="en-US" sz="2800" dirty="0" err="1" smtClean="0">
                <a:hlinkClick r:id="rId2"/>
              </a:rPr>
              <a:t>Leskovec’s</a:t>
            </a:r>
            <a:r>
              <a:rPr lang="en-US" sz="2800" dirty="0" smtClean="0">
                <a:hlinkClick r:id="rId2"/>
              </a:rPr>
              <a:t> paper</a:t>
            </a:r>
            <a:r>
              <a:rPr lang="en-US" sz="2800" dirty="0" smtClean="0"/>
              <a:t> (Stanford):</a:t>
            </a:r>
          </a:p>
          <a:p>
            <a:pPr marL="971550" lvl="1" indent="-514350">
              <a:buAutoNum type="arabicParenBoth"/>
            </a:pPr>
            <a:r>
              <a:rPr lang="en-US" dirty="0" smtClean="0"/>
              <a:t>Data is </a:t>
            </a:r>
            <a:r>
              <a:rPr lang="en-US" dirty="0"/>
              <a:t>modeled by an “interaction </a:t>
            </a:r>
            <a:r>
              <a:rPr lang="en-US" dirty="0" smtClean="0"/>
              <a:t>graph”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(2) </a:t>
            </a:r>
            <a:r>
              <a:rPr lang="en-US" dirty="0" smtClean="0"/>
              <a:t>H</a:t>
            </a:r>
            <a:r>
              <a:rPr lang="en-US" dirty="0" smtClean="0"/>
              <a:t>ypothesis: networks have communities </a:t>
            </a:r>
            <a:r>
              <a:rPr lang="en-US" dirty="0"/>
              <a:t>that interact </a:t>
            </a:r>
            <a:r>
              <a:rPr lang="en-US" dirty="0" smtClean="0"/>
              <a:t>strongly </a:t>
            </a:r>
            <a:r>
              <a:rPr lang="en-US" dirty="0"/>
              <a:t>amongst themselves than with the outside </a:t>
            </a:r>
            <a:r>
              <a:rPr lang="en-US" dirty="0" smtClean="0"/>
              <a:t>world (more “internal </a:t>
            </a:r>
            <a:r>
              <a:rPr lang="en-US" dirty="0"/>
              <a:t>edges” </a:t>
            </a:r>
            <a:r>
              <a:rPr lang="en-US" dirty="0" smtClean="0"/>
              <a:t>to each community, </a:t>
            </a:r>
            <a:r>
              <a:rPr lang="en-US" dirty="0"/>
              <a:t>than “cut edges” connecting the </a:t>
            </a:r>
            <a:r>
              <a:rPr lang="en-US" dirty="0" smtClean="0"/>
              <a:t>comm.</a:t>
            </a:r>
            <a:r>
              <a:rPr lang="en-US" dirty="0" smtClean="0"/>
              <a:t> </a:t>
            </a:r>
            <a:r>
              <a:rPr lang="en-US" dirty="0"/>
              <a:t>to the rest of the </a:t>
            </a:r>
            <a:r>
              <a:rPr lang="en-US" dirty="0" smtClean="0"/>
              <a:t>world). </a:t>
            </a:r>
          </a:p>
          <a:p>
            <a:pPr marL="457200" lvl="1" indent="0">
              <a:buNone/>
            </a:pPr>
            <a:r>
              <a:rPr lang="en-US" dirty="0"/>
              <a:t>(3) A objective function or metric is chosen to formalize this idea of groups with more intra-group than intergroup connectivity. </a:t>
            </a:r>
          </a:p>
          <a:p>
            <a:pPr marL="457200" lvl="1" indent="0">
              <a:buNone/>
            </a:pPr>
            <a:endParaRPr lang="en-US" dirty="0"/>
          </a:p>
          <a:p>
            <a:pPr marL="971550" lvl="1" indent="-514350">
              <a:buAutoNum type="arabi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 smtClean="0"/>
              <a:t>methodology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dirty="0"/>
              <a:t>4) An algorithm is then selected to find </a:t>
            </a:r>
            <a:r>
              <a:rPr lang="en-US" sz="2800" dirty="0" smtClean="0"/>
              <a:t>communities that optimize the function. </a:t>
            </a:r>
          </a:p>
          <a:p>
            <a:pPr marL="0" indent="0">
              <a:buNone/>
            </a:pPr>
            <a:r>
              <a:rPr lang="en-US" sz="2800" dirty="0"/>
              <a:t>(5) The communities are then evaluated in some way. </a:t>
            </a:r>
          </a:p>
          <a:p>
            <a:r>
              <a:rPr lang="en-US" sz="2800" dirty="0"/>
              <a:t>For example, one may map the sets of nodes back to the real world to see whether they appear to make intuitive sense as a plausible social community.</a:t>
            </a:r>
          </a:p>
          <a:p>
            <a:r>
              <a:rPr lang="en-US" sz="2800" dirty="0"/>
              <a:t>Alternatively, one may have labeled data (or ground truth) to compared with it.</a:t>
            </a:r>
          </a:p>
          <a:p>
            <a:pPr marL="0" indent="0">
              <a:buNone/>
            </a:pPr>
            <a:r>
              <a:rPr lang="en-US" sz="2800" dirty="0"/>
              <a:t>How can one identify communities?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4000"/>
            <a:ext cx="8229600" cy="1143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lustering </a:t>
            </a:r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823913"/>
            <a:ext cx="4040188" cy="639763"/>
          </a:xfrm>
        </p:spPr>
        <p:txBody>
          <a:bodyPr/>
          <a:lstStyle/>
          <a:p>
            <a:r>
              <a:rPr lang="en-US" dirty="0" err="1" smtClean="0"/>
              <a:t>Nonoverlapping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463675"/>
            <a:ext cx="4040188" cy="3951288"/>
          </a:xfrm>
        </p:spPr>
        <p:txBody>
          <a:bodyPr/>
          <a:lstStyle/>
          <a:p>
            <a:r>
              <a:rPr lang="en-US" sz="2200" dirty="0" smtClean="0"/>
              <a:t>Louvain Method</a:t>
            </a:r>
          </a:p>
          <a:p>
            <a:r>
              <a:rPr lang="en-US" sz="2200" dirty="0"/>
              <a:t>Girvan-Newman algorithm</a:t>
            </a:r>
            <a:endParaRPr lang="en-US" sz="2200" dirty="0" smtClean="0"/>
          </a:p>
          <a:p>
            <a:r>
              <a:rPr lang="en-US" sz="2200" dirty="0"/>
              <a:t>Minimum-cut </a:t>
            </a:r>
            <a:r>
              <a:rPr lang="en-US" sz="2200" dirty="0" smtClean="0"/>
              <a:t>method</a:t>
            </a:r>
          </a:p>
          <a:p>
            <a:r>
              <a:rPr lang="en-US" sz="2200" dirty="0"/>
              <a:t>Modularity maximization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7" y="1463675"/>
            <a:ext cx="4041775" cy="3951288"/>
          </a:xfrm>
        </p:spPr>
        <p:txBody>
          <a:bodyPr/>
          <a:lstStyle/>
          <a:p>
            <a:r>
              <a:rPr lang="en-US" sz="2200" dirty="0" smtClean="0"/>
              <a:t>Clique Percolation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534025"/>
            <a:ext cx="2133600" cy="476251"/>
          </a:xfrm>
        </p:spPr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32" y="3382434"/>
            <a:ext cx="6132512" cy="350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4646612" y="787400"/>
            <a:ext cx="4040188" cy="639763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verlapping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9200" y="2717800"/>
            <a:ext cx="7772400" cy="4368800"/>
          </a:xfrm>
        </p:spPr>
        <p:txBody>
          <a:bodyPr/>
          <a:lstStyle/>
          <a:p>
            <a:r>
              <a:rPr lang="en-US" dirty="0"/>
              <a:t>Non-overlapping communities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node partitioning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into </a:t>
            </a:r>
            <a:r>
              <a:rPr lang="en-US" dirty="0"/>
              <a:t>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6285"/>
            <a:ext cx="2133600" cy="4762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B8B541-15C7-47AC-B2BC-1B272565908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2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3511"/>
            <a:ext cx="7239000" cy="762000"/>
          </a:xfrm>
        </p:spPr>
        <p:txBody>
          <a:bodyPr/>
          <a:lstStyle/>
          <a:p>
            <a:r>
              <a:rPr lang="en-US" dirty="0" smtClean="0"/>
              <a:t>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839923"/>
          </a:xfrm>
        </p:spPr>
        <p:txBody>
          <a:bodyPr/>
          <a:lstStyle/>
          <a:p>
            <a:r>
              <a:rPr lang="en-US" sz="2000" dirty="0" smtClean="0"/>
              <a:t>Define modularity as: </a:t>
            </a:r>
            <a:endParaRPr lang="en-US" sz="2000" dirty="0"/>
          </a:p>
          <a:p>
            <a:pPr marL="0" indent="0">
              <a:buNone/>
            </a:pPr>
            <a:r>
              <a:rPr lang="en-US" sz="1800" b="1" dirty="0" smtClean="0"/>
              <a:t>Q </a:t>
            </a:r>
            <a:r>
              <a:rPr lang="en-US" sz="1800" b="1" dirty="0"/>
              <a:t>= </a:t>
            </a:r>
            <a:r>
              <a:rPr lang="en-US" sz="1800" b="1" dirty="0" smtClean="0"/>
              <a:t> # edges </a:t>
            </a:r>
            <a:r>
              <a:rPr lang="en-US" sz="1800" b="1" dirty="0"/>
              <a:t>within </a:t>
            </a:r>
            <a:r>
              <a:rPr lang="en-US" sz="1800" b="1" dirty="0" smtClean="0"/>
              <a:t>communities</a:t>
            </a:r>
            <a:r>
              <a:rPr lang="en-US" sz="1800" b="1" dirty="0"/>
              <a:t> </a:t>
            </a:r>
            <a:r>
              <a:rPr lang="en-US" sz="1800" b="1" dirty="0" smtClean="0"/>
              <a:t>- expected # edge of a null </a:t>
            </a:r>
            <a:r>
              <a:rPr lang="en-US" sz="1800" b="1" dirty="0"/>
              <a:t>model network (same size)</a:t>
            </a:r>
            <a:r>
              <a:rPr lang="en-US" sz="2000" dirty="0" smtClean="0"/>
              <a:t>,</a:t>
            </a:r>
          </a:p>
          <a:p>
            <a:pPr marL="0" indent="0">
              <a:buNone/>
            </a:pPr>
            <a:r>
              <a:rPr lang="en-US" sz="2000" dirty="0" smtClean="0"/>
              <a:t>Where “expected” come from a </a:t>
            </a:r>
            <a:r>
              <a:rPr lang="en-US" sz="2000" dirty="0"/>
              <a:t>“null model</a:t>
            </a:r>
            <a:r>
              <a:rPr lang="en-US" sz="2000" dirty="0" smtClean="0"/>
              <a:t>” to compare our network against:</a:t>
            </a:r>
            <a:br>
              <a:rPr lang="en-US" sz="2000" dirty="0" smtClean="0"/>
            </a:br>
            <a:r>
              <a:rPr lang="en-US" sz="2000" dirty="0" smtClean="0"/>
              <a:t>networks with the same n and m, where edges are placed at random (like ER, </a:t>
            </a:r>
            <a:r>
              <a:rPr lang="en-US" sz="2000" dirty="0" err="1" smtClean="0"/>
              <a:t>Config</a:t>
            </a:r>
            <a:r>
              <a:rPr lang="en-US" sz="2000" dirty="0" smtClean="0"/>
              <a:t>.)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/>
              <a:t>Modularity </a:t>
            </a:r>
            <a:r>
              <a:rPr lang="en-US" sz="2000" dirty="0"/>
              <a:t>is a scale value between -1 and 1 that measures the density of edges inside communities to edges outside </a:t>
            </a:r>
            <a:r>
              <a:rPr lang="en-US" sz="2000" dirty="0" smtClean="0"/>
              <a:t>communities </a:t>
            </a:r>
          </a:p>
          <a:p>
            <a:r>
              <a:rPr lang="en-US" sz="2000" dirty="0"/>
              <a:t>Larger values of Q indicating stronger community structure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Goal: assign nodes to community to maximize Q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42025"/>
            <a:ext cx="2133600" cy="476251"/>
          </a:xfrm>
        </p:spPr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09949"/>
            <a:ext cx="8306812" cy="177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686800" cy="4525963"/>
          </a:xfrm>
        </p:spPr>
        <p:txBody>
          <a:bodyPr/>
          <a:lstStyle/>
          <a:p>
            <a:r>
              <a:rPr lang="en-US" sz="2400" dirty="0" smtClean="0"/>
              <a:t>Goal: optimize modularity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 </a:t>
            </a:r>
            <a:r>
              <a:rPr lang="en-US" sz="2400" dirty="0"/>
              <a:t>theoretically results in the best possible grouping of the nodes of a given </a:t>
            </a:r>
            <a:r>
              <a:rPr lang="en-US" sz="2400" dirty="0" smtClean="0"/>
              <a:t>network (it depends on the function of the network, the reason behind clustering) </a:t>
            </a:r>
          </a:p>
          <a:p>
            <a:r>
              <a:rPr lang="en-US" sz="2400" dirty="0" smtClean="0"/>
              <a:t>The Louvain </a:t>
            </a:r>
            <a:r>
              <a:rPr lang="en-US" sz="2400" dirty="0"/>
              <a:t>Method of community </a:t>
            </a:r>
            <a:r>
              <a:rPr lang="en-US" sz="2400" dirty="0" smtClean="0"/>
              <a:t>detection:</a:t>
            </a:r>
          </a:p>
          <a:p>
            <a:pPr lvl="1"/>
            <a:r>
              <a:rPr lang="en-US" sz="2000" dirty="0" smtClean="0"/>
              <a:t>find </a:t>
            </a:r>
            <a:r>
              <a:rPr lang="en-US" sz="2000" dirty="0"/>
              <a:t>small </a:t>
            </a:r>
            <a:r>
              <a:rPr lang="en-US" sz="2000" dirty="0" smtClean="0"/>
              <a:t>communities by </a:t>
            </a:r>
            <a:r>
              <a:rPr lang="en-US" sz="2000" dirty="0"/>
              <a:t>optimizing modularity locally on all </a:t>
            </a:r>
            <a:r>
              <a:rPr lang="en-US" sz="2000" dirty="0" smtClean="0"/>
              <a:t>nodes,</a:t>
            </a:r>
          </a:p>
          <a:p>
            <a:pPr lvl="1"/>
            <a:r>
              <a:rPr lang="en-US" sz="2000" dirty="0" smtClean="0"/>
              <a:t>then </a:t>
            </a:r>
            <a:r>
              <a:rPr lang="en-US" sz="2000" dirty="0"/>
              <a:t>each small community is grouped into one </a:t>
            </a:r>
            <a:r>
              <a:rPr lang="en-US" sz="2000" dirty="0" smtClean="0"/>
              <a:t>node</a:t>
            </a:r>
          </a:p>
          <a:p>
            <a:pPr lvl="1"/>
            <a:r>
              <a:rPr lang="en-US" sz="2000" dirty="0"/>
              <a:t>t</a:t>
            </a:r>
            <a:r>
              <a:rPr lang="en-US" sz="2000" dirty="0" smtClean="0"/>
              <a:t>hen the </a:t>
            </a:r>
            <a:r>
              <a:rPr lang="en-US" sz="2000" dirty="0"/>
              <a:t>first step is </a:t>
            </a:r>
            <a:r>
              <a:rPr lang="en-US" sz="2000" dirty="0" smtClean="0"/>
              <a:t>repeated</a:t>
            </a:r>
          </a:p>
          <a:p>
            <a:r>
              <a:rPr lang="en-US" sz="2400" dirty="0"/>
              <a:t>Visualization: </a:t>
            </a:r>
            <a:r>
              <a:rPr lang="en-US" sz="2400" u="sng" dirty="0">
                <a:hlinkClick r:id="rId2"/>
              </a:rPr>
              <a:t>https://www.youtube.com/watch?v=dGa-TXpoPz8</a:t>
            </a:r>
            <a:endParaRPr lang="en-US" sz="2400" dirty="0"/>
          </a:p>
          <a:p>
            <a:endParaRPr lang="en-US" sz="28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7239000" cy="762000"/>
          </a:xfrm>
        </p:spPr>
        <p:txBody>
          <a:bodyPr/>
          <a:lstStyle/>
          <a:p>
            <a:r>
              <a:rPr lang="en-US" dirty="0"/>
              <a:t>Louvain </a:t>
            </a:r>
            <a:r>
              <a:rPr lang="en-US" dirty="0" smtClean="0"/>
              <a:t>method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partition the nodes)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Louvain </a:t>
            </a:r>
            <a:r>
              <a:rPr lang="en-US" dirty="0" smtClean="0"/>
              <a:t>method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sz="2200" dirty="0"/>
              <a:t>S</a:t>
            </a:r>
            <a:r>
              <a:rPr lang="en-US" sz="2200" dirty="0" smtClean="0"/>
              <a:t>imple</a:t>
            </a:r>
            <a:r>
              <a:rPr lang="en-US" sz="2200" dirty="0"/>
              <a:t>, efficient and easy-to-implement </a:t>
            </a:r>
            <a:r>
              <a:rPr lang="en-US" sz="2200" dirty="0" smtClean="0"/>
              <a:t>(implemented in </a:t>
            </a:r>
            <a:r>
              <a:rPr lang="en-US" sz="2200" dirty="0" err="1" smtClean="0"/>
              <a:t>NetworkX</a:t>
            </a:r>
            <a:r>
              <a:rPr lang="en-US" sz="2200" dirty="0" smtClean="0"/>
              <a:t>, </a:t>
            </a:r>
            <a:r>
              <a:rPr lang="en-US" sz="2200" dirty="0" err="1" smtClean="0"/>
              <a:t>Matlab</a:t>
            </a:r>
            <a:r>
              <a:rPr lang="en-US" sz="2200" dirty="0" smtClean="0"/>
              <a:t>, C++, and </a:t>
            </a:r>
            <a:r>
              <a:rPr lang="en-US" sz="2200" dirty="0" err="1" smtClean="0">
                <a:hlinkClick r:id="rId2"/>
              </a:rPr>
              <a:t>Gephi</a:t>
            </a:r>
            <a:r>
              <a:rPr lang="en-US" sz="2200" dirty="0" smtClean="0"/>
              <a:t>) </a:t>
            </a:r>
          </a:p>
          <a:p>
            <a:r>
              <a:rPr lang="en-US" sz="2200" dirty="0" smtClean="0"/>
              <a:t>For community </a:t>
            </a:r>
            <a:r>
              <a:rPr lang="en-US" sz="2200" dirty="0"/>
              <a:t>detection in large </a:t>
            </a:r>
            <a:r>
              <a:rPr lang="en-US" sz="2200" dirty="0" smtClean="0"/>
              <a:t>networks</a:t>
            </a:r>
          </a:p>
          <a:p>
            <a:pPr lvl="1"/>
            <a:r>
              <a:rPr lang="en-US" sz="1800" dirty="0"/>
              <a:t>F</a:t>
            </a:r>
            <a:r>
              <a:rPr lang="en-US" sz="1800" dirty="0" smtClean="0"/>
              <a:t>or </a:t>
            </a:r>
            <a:r>
              <a:rPr lang="en-US" sz="1800" dirty="0"/>
              <a:t>sizes up to 100 million nodes and billions of links. </a:t>
            </a:r>
            <a:endParaRPr lang="en-US" sz="1800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analysis of a typical network of 2 million nodes takes 2 minutes on a standard PC. </a:t>
            </a:r>
            <a:endParaRPr lang="en-US" sz="18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method unveils hierarchies of communities and allows to zoom within communities to discover sub-communities, sub-sub-communities, etc. </a:t>
            </a:r>
            <a:endParaRPr lang="en-US" sz="2200" dirty="0" smtClean="0"/>
          </a:p>
          <a:p>
            <a:r>
              <a:rPr lang="en-US" sz="2200" dirty="0" smtClean="0"/>
              <a:t>It </a:t>
            </a:r>
            <a:r>
              <a:rPr lang="en-US" sz="2200" dirty="0"/>
              <a:t>is today one of the most widely used method for detecting communities in large networks. </a:t>
            </a:r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347357"/>
            <a:ext cx="7620000" cy="868362"/>
          </a:xfrm>
        </p:spPr>
        <p:txBody>
          <a:bodyPr/>
          <a:lstStyle/>
          <a:p>
            <a:r>
              <a:rPr lang="en-US" sz="2400" dirty="0" smtClean="0"/>
              <a:t>Girvan Newman’s method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partition the nodes)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34000" y="5924549"/>
            <a:ext cx="3810000" cy="476251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://www.jstor.org/stable/pdf/3058918.pdf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1388758"/>
            <a:ext cx="350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Girvan–Newman </a:t>
            </a:r>
            <a:r>
              <a:rPr lang="en-US" dirty="0" smtClean="0"/>
              <a:t>algorithm detects </a:t>
            </a:r>
            <a:r>
              <a:rPr lang="en-US" dirty="0"/>
              <a:t>communities by progressively removing </a:t>
            </a:r>
            <a:r>
              <a:rPr lang="en-US" dirty="0" smtClean="0"/>
              <a:t>edges (with high </a:t>
            </a:r>
            <a:r>
              <a:rPr lang="en-US" dirty="0" err="1" smtClean="0"/>
              <a:t>betweeness</a:t>
            </a:r>
            <a:r>
              <a:rPr lang="en-US" dirty="0" smtClean="0"/>
              <a:t> centrality) </a:t>
            </a:r>
            <a:r>
              <a:rPr lang="en-US" dirty="0"/>
              <a:t>from the original network. </a:t>
            </a:r>
            <a:r>
              <a:rPr lang="en-US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edges are believed connect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Algorithm stops when there are no edges between the identified communities.</a:t>
            </a:r>
          </a:p>
          <a:p>
            <a:r>
              <a:rPr lang="en-US" dirty="0" smtClean="0"/>
              <a:t>Implemented in R and python</a:t>
            </a:r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18" y="1185557"/>
            <a:ext cx="5319432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12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Girvan Newman’s method (2)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9110C-CDBC-44E3-B6B4-26358019CB8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57" y="888997"/>
            <a:ext cx="5778855" cy="596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7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0200" y="3387725"/>
            <a:ext cx="7772400" cy="1362075"/>
          </a:xfrm>
        </p:spPr>
        <p:txBody>
          <a:bodyPr/>
          <a:lstStyle/>
          <a:p>
            <a:r>
              <a:rPr lang="en-US" dirty="0"/>
              <a:t>Overlapping communities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6285"/>
            <a:ext cx="2133600" cy="4762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B8B541-15C7-47AC-B2BC-1B272565908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47" y="2226474"/>
            <a:ext cx="4829187" cy="4631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US" dirty="0" smtClean="0"/>
              <a:t>What is a community?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6299200"/>
          </a:xfrm>
        </p:spPr>
        <p:txBody>
          <a:bodyPr/>
          <a:lstStyle/>
          <a:p>
            <a:pPr eaLnBrk="1"/>
            <a:r>
              <a:rPr lang="en-US" altLang="en-US" b="1" dirty="0" smtClean="0">
                <a:latin typeface="HelveticaNeue-Bold"/>
              </a:rPr>
              <a:t>A community </a:t>
            </a:r>
            <a:r>
              <a:rPr lang="en-US" altLang="en-US" dirty="0" smtClean="0">
                <a:latin typeface="HelveticaNeue"/>
              </a:rPr>
              <a:t>~ a group of people with common characteristic or shared interests</a:t>
            </a:r>
          </a:p>
          <a:p>
            <a:pPr eaLnBrk="1"/>
            <a:endParaRPr lang="en-US" altLang="en-US" dirty="0">
              <a:latin typeface="HelveticaNeue"/>
            </a:endParaRPr>
          </a:p>
          <a:p>
            <a:pPr eaLnBrk="1"/>
            <a:endParaRPr lang="en-US" altLang="en-US" sz="1800" dirty="0" smtClean="0">
              <a:latin typeface="HelveticaNeue"/>
            </a:endParaRPr>
          </a:p>
          <a:p>
            <a:pPr marL="0" indent="0" eaLnBrk="1">
              <a:buNone/>
            </a:pPr>
            <a:endParaRPr lang="en-US" altLang="en-US" sz="800" dirty="0" smtClean="0">
              <a:latin typeface="HelveticaNeue"/>
            </a:endParaRPr>
          </a:p>
          <a:p>
            <a:pPr marL="0" indent="0" eaLnBrk="1">
              <a:buNone/>
            </a:pPr>
            <a:endParaRPr lang="en-US" altLang="en-US" sz="800" dirty="0">
              <a:latin typeface="HelveticaNeue"/>
            </a:endParaRPr>
          </a:p>
          <a:p>
            <a:pPr marL="0" indent="0" eaLnBrk="1">
              <a:buNone/>
            </a:pPr>
            <a:endParaRPr lang="en-US" altLang="en-US" sz="800" dirty="0" smtClean="0">
              <a:latin typeface="HelveticaNeue"/>
            </a:endParaRPr>
          </a:p>
          <a:p>
            <a:pPr marL="0" indent="0" eaLnBrk="1">
              <a:buNone/>
            </a:pPr>
            <a:endParaRPr lang="en-US" altLang="en-US" sz="800" dirty="0" smtClean="0">
              <a:latin typeface="HelveticaNeue"/>
            </a:endParaRPr>
          </a:p>
          <a:p>
            <a:pPr eaLnBrk="1"/>
            <a:endParaRPr lang="en-US" altLang="en-US" dirty="0" smtClean="0">
              <a:latin typeface="HelveticaNeue"/>
            </a:endParaRPr>
          </a:p>
          <a:p>
            <a:pPr eaLnBrk="1"/>
            <a:endParaRPr lang="en-US" altLang="en-US" dirty="0" smtClean="0">
              <a:latin typeface="HelveticaNeue"/>
            </a:endParaRPr>
          </a:p>
          <a:p>
            <a:pPr eaLnBrk="1"/>
            <a:endParaRPr lang="en-US" altLang="en-US" dirty="0">
              <a:latin typeface="HelveticaNeue"/>
            </a:endParaRPr>
          </a:p>
          <a:p>
            <a:pPr eaLnBrk="1"/>
            <a:endParaRPr lang="en-US" altLang="en-US" dirty="0" smtClean="0">
              <a:latin typeface="HelveticaNeue"/>
            </a:endParaRPr>
          </a:p>
          <a:p>
            <a:pPr eaLnBrk="1"/>
            <a:r>
              <a:rPr lang="en-US" altLang="en-US" dirty="0" smtClean="0">
                <a:latin typeface="HelveticaNeue"/>
              </a:rPr>
              <a:t>What </a:t>
            </a:r>
            <a:r>
              <a:rPr lang="en-US" altLang="en-US" dirty="0" smtClean="0">
                <a:latin typeface="HelveticaNeue"/>
              </a:rPr>
              <a:t>do they correspond to?</a:t>
            </a:r>
          </a:p>
          <a:p>
            <a:pPr eaLnBrk="1"/>
            <a:r>
              <a:rPr lang="en-US" altLang="en-US" dirty="0">
                <a:latin typeface="HelveticaNeue"/>
              </a:rPr>
              <a:t>Why do they form? </a:t>
            </a:r>
          </a:p>
          <a:p>
            <a:pPr marL="0" indent="0" eaLnBrk="1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749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1600200" y="0"/>
            <a:ext cx="7239000" cy="7620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 smtClean="0">
                <a:ea typeface="宋体" panose="02010600030101010101" pitchFamily="2" charset="-122"/>
              </a:rPr>
              <a:t>Cliques</a:t>
            </a:r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950" dirty="0">
                <a:solidFill>
                  <a:srgbClr val="0000FF"/>
                </a:solidFill>
                <a:ea typeface="宋体" panose="02010600030101010101" pitchFamily="2" charset="-122"/>
              </a:rPr>
              <a:t>Clique</a:t>
            </a:r>
            <a:r>
              <a:rPr lang="en-US" altLang="en-US" sz="1950" dirty="0">
                <a:ea typeface="宋体" panose="02010600030101010101" pitchFamily="2" charset="-122"/>
              </a:rPr>
              <a:t>: a </a:t>
            </a:r>
            <a:r>
              <a:rPr lang="en-US" altLang="en-US" sz="1950" u="sng" dirty="0">
                <a:ea typeface="宋体" panose="02010600030101010101" pitchFamily="2" charset="-122"/>
              </a:rPr>
              <a:t>maximum</a:t>
            </a:r>
            <a:r>
              <a:rPr lang="en-US" altLang="en-US" sz="1950" dirty="0">
                <a:ea typeface="宋体" panose="02010600030101010101" pitchFamily="2" charset="-122"/>
              </a:rPr>
              <a:t> </a:t>
            </a:r>
            <a:r>
              <a:rPr lang="en-US" altLang="en-US" sz="1950" u="sng" dirty="0">
                <a:ea typeface="宋体" panose="02010600030101010101" pitchFamily="2" charset="-122"/>
              </a:rPr>
              <a:t>complete</a:t>
            </a:r>
            <a:r>
              <a:rPr lang="en-US" altLang="en-US" sz="1950" dirty="0">
                <a:ea typeface="宋体" panose="02010600030101010101" pitchFamily="2" charset="-122"/>
              </a:rPr>
              <a:t> subgraph in which all nodes are adjacent to each other</a:t>
            </a: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en-US" altLang="en-US" sz="195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en-US" sz="1950" dirty="0" smtClean="0">
                <a:ea typeface="宋体" panose="02010600030101010101" pitchFamily="2" charset="-122"/>
              </a:rPr>
              <a:t>NP-hard </a:t>
            </a:r>
            <a:r>
              <a:rPr lang="en-US" altLang="en-US" sz="1950" dirty="0">
                <a:ea typeface="宋体" panose="02010600030101010101" pitchFamily="2" charset="-122"/>
              </a:rPr>
              <a:t>to find the maximum clique in a network</a:t>
            </a:r>
          </a:p>
          <a:p>
            <a:pPr>
              <a:lnSpc>
                <a:spcPct val="80000"/>
              </a:lnSpc>
            </a:pPr>
            <a:r>
              <a:rPr lang="en-US" altLang="en-US" sz="1950" dirty="0">
                <a:ea typeface="宋体" panose="02010600030101010101" pitchFamily="2" charset="-122"/>
              </a:rPr>
              <a:t>Straightforward implementation to find cliques is very expensive in time complexity</a:t>
            </a:r>
          </a:p>
          <a:p>
            <a:pPr>
              <a:lnSpc>
                <a:spcPct val="80000"/>
              </a:lnSpc>
            </a:pPr>
            <a:endParaRPr lang="en-US" altLang="en-US" sz="1950" dirty="0">
              <a:ea typeface="宋体" panose="02010600030101010101" pitchFamily="2" charset="-122"/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1485901" y="2760664"/>
            <a:ext cx="3246835" cy="1716087"/>
            <a:chOff x="0" y="0"/>
            <a:chExt cx="4328611" cy="1716308"/>
          </a:xfrm>
        </p:grpSpPr>
        <p:pic>
          <p:nvPicPr>
            <p:cNvPr id="13317" name="Picture 3" descr="network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8611" cy="164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Oval 4"/>
            <p:cNvSpPr>
              <a:spLocks noChangeArrowheads="1"/>
            </p:cNvSpPr>
            <p:nvPr/>
          </p:nvSpPr>
          <p:spPr bwMode="auto">
            <a:xfrm>
              <a:off x="453556" y="0"/>
              <a:ext cx="1784659" cy="171630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dist="23000" dir="5400000" algn="ctr" rotWithShape="0">
                <a:srgbClr val="000000">
                  <a:alpha val="34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3319" name="TextBox 5"/>
          <p:cNvSpPr txBox="1">
            <a:spLocks noChangeArrowheads="1"/>
          </p:cNvSpPr>
          <p:nvPr/>
        </p:nvSpPr>
        <p:spPr bwMode="auto">
          <a:xfrm>
            <a:off x="4957762" y="3381377"/>
            <a:ext cx="274703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1500" dirty="0"/>
              <a:t>Nodes 5, 6, 7 and 8 form a clique</a:t>
            </a:r>
          </a:p>
        </p:txBody>
      </p:sp>
      <p:sp>
        <p:nvSpPr>
          <p:cNvPr id="13320" name="Slide Number Placeholder 7"/>
          <p:cNvSpPr txBox="1">
            <a:spLocks noGrp="1" noChangeArrowheads="1"/>
          </p:cNvSpPr>
          <p:nvPr/>
        </p:nvSpPr>
        <p:spPr bwMode="auto">
          <a:xfrm>
            <a:off x="6057900" y="6356351"/>
            <a:ext cx="1600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43106C4-AD3B-441A-ABF1-85E227C165A2}" type="slidenum">
              <a:rPr lang="en-US" altLang="en-US" sz="900">
                <a:solidFill>
                  <a:srgbClr val="898989"/>
                </a:solidFill>
              </a:rPr>
              <a:pPr algn="r"/>
              <a:t>20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>
          <a:xfrm>
            <a:off x="1600200" y="0"/>
            <a:ext cx="7239000" cy="762000"/>
          </a:xfrm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ea typeface="宋体" panose="02010600030101010101" pitchFamily="2" charset="-122"/>
              </a:rPr>
              <a:t>Clique Percolation Method (CPM)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610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>
                <a:ea typeface="宋体" panose="02010600030101010101" pitchFamily="2" charset="-122"/>
              </a:rPr>
              <a:t>Normally </a:t>
            </a:r>
            <a:r>
              <a:rPr lang="en-US" altLang="en-US" sz="2000" dirty="0">
                <a:ea typeface="宋体" panose="02010600030101010101" pitchFamily="2" charset="-122"/>
              </a:rPr>
              <a:t>use cliques as </a:t>
            </a:r>
            <a:r>
              <a:rPr lang="en-US" altLang="en-US" sz="2000" dirty="0">
                <a:solidFill>
                  <a:srgbClr val="0000FF"/>
                </a:solidFill>
                <a:ea typeface="宋体" panose="02010600030101010101" pitchFamily="2" charset="-122"/>
              </a:rPr>
              <a:t>a core or a seed </a:t>
            </a:r>
            <a:r>
              <a:rPr lang="en-US" altLang="en-US" sz="2000" dirty="0">
                <a:ea typeface="宋体" panose="02010600030101010101" pitchFamily="2" charset="-122"/>
              </a:rPr>
              <a:t>to find larger communities</a:t>
            </a:r>
          </a:p>
          <a:p>
            <a:pPr>
              <a:lnSpc>
                <a:spcPct val="90000"/>
              </a:lnSpc>
            </a:pPr>
            <a:endParaRPr lang="en-US" altLang="en-US" sz="20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 smtClean="0">
                <a:ea typeface="宋体" panose="02010600030101010101" pitchFamily="2" charset="-122"/>
              </a:rPr>
              <a:t>Clique Percolation Method </a:t>
            </a:r>
            <a:r>
              <a:rPr lang="en-US" altLang="en-US" sz="2000" dirty="0">
                <a:ea typeface="宋体" panose="02010600030101010101" pitchFamily="2" charset="-122"/>
              </a:rPr>
              <a:t>to find </a:t>
            </a:r>
            <a:r>
              <a:rPr lang="en-US" altLang="en-US" sz="2000" dirty="0">
                <a:solidFill>
                  <a:srgbClr val="0000FF"/>
                </a:solidFill>
                <a:ea typeface="宋体" panose="02010600030101010101" pitchFamily="2" charset="-122"/>
              </a:rPr>
              <a:t>overlapping</a:t>
            </a:r>
            <a:r>
              <a:rPr lang="en-US" altLang="en-US" sz="2000" dirty="0">
                <a:ea typeface="宋体" panose="02010600030101010101" pitchFamily="2" charset="-122"/>
              </a:rPr>
              <a:t> </a:t>
            </a:r>
            <a:r>
              <a:rPr lang="en-US" altLang="en-US" sz="2000" dirty="0" smtClean="0">
                <a:ea typeface="宋体" panose="02010600030101010101" pitchFamily="2" charset="-122"/>
              </a:rPr>
              <a:t>communities (diagram on next page)</a:t>
            </a:r>
            <a:endParaRPr lang="en-US" altLang="en-US" sz="20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ea typeface="宋体" panose="02010600030101010101" pitchFamily="2" charset="-122"/>
              </a:rPr>
              <a:t>Input</a:t>
            </a:r>
            <a:endParaRPr lang="en-US" altLang="en-US" sz="2000" dirty="0">
              <a:ea typeface="宋体" panose="02010600030101010101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ea typeface="宋体" panose="02010600030101010101" pitchFamily="2" charset="-122"/>
              </a:rPr>
              <a:t>A parameter k, and a network 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ea typeface="宋体" panose="02010600030101010101" pitchFamily="2" charset="-122"/>
              </a:rPr>
              <a:t>Procedure</a:t>
            </a:r>
            <a:endParaRPr lang="en-US" altLang="en-US" sz="2000" dirty="0">
              <a:ea typeface="宋体" panose="02010600030101010101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ea typeface="宋体" panose="02010600030101010101" pitchFamily="2" charset="-122"/>
              </a:rPr>
              <a:t>Find out all cliques of size k in a given network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ea typeface="宋体" panose="02010600030101010101" pitchFamily="2" charset="-122"/>
              </a:rPr>
              <a:t>Construct a </a:t>
            </a:r>
            <a:r>
              <a:rPr lang="en-US" altLang="en-US" sz="2000" u="sng" dirty="0">
                <a:ea typeface="宋体" panose="02010600030101010101" pitchFamily="2" charset="-122"/>
              </a:rPr>
              <a:t>clique </a:t>
            </a:r>
            <a:r>
              <a:rPr lang="en-US" altLang="en-US" sz="2000" u="sng" dirty="0" smtClean="0">
                <a:ea typeface="宋体" panose="02010600030101010101" pitchFamily="2" charset="-122"/>
              </a:rPr>
              <a:t>graph</a:t>
            </a:r>
            <a:r>
              <a:rPr lang="en-US" altLang="en-US" sz="2000" dirty="0" smtClean="0">
                <a:ea typeface="宋体" panose="02010600030101010101" pitchFamily="2" charset="-122"/>
              </a:rPr>
              <a:t>: two </a:t>
            </a:r>
            <a:r>
              <a:rPr lang="en-US" altLang="en-US" sz="2000" dirty="0">
                <a:ea typeface="宋体" panose="02010600030101010101" pitchFamily="2" charset="-122"/>
              </a:rPr>
              <a:t>cliques are adjacent if they share k-1 nodes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>
                <a:ea typeface="宋体" panose="02010600030101010101" pitchFamily="2" charset="-122"/>
              </a:rPr>
              <a:t>The nodes depicted in the labels of each </a:t>
            </a:r>
            <a:r>
              <a:rPr lang="en-US" altLang="en-US" sz="2000" u="sng" dirty="0">
                <a:ea typeface="宋体" panose="02010600030101010101" pitchFamily="2" charset="-122"/>
              </a:rPr>
              <a:t>connected</a:t>
            </a:r>
            <a:r>
              <a:rPr lang="en-US" altLang="en-US" sz="2000" dirty="0">
                <a:ea typeface="宋体" panose="02010600030101010101" pitchFamily="2" charset="-122"/>
              </a:rPr>
              <a:t> components in the clique graph form a community</a:t>
            </a:r>
          </a:p>
          <a:p>
            <a:pPr>
              <a:lnSpc>
                <a:spcPct val="90000"/>
              </a:lnSpc>
            </a:pPr>
            <a:endParaRPr lang="en-US" altLang="en-US" sz="2000" dirty="0">
              <a:ea typeface="宋体" panose="02010600030101010101" pitchFamily="2" charset="-122"/>
            </a:endParaRPr>
          </a:p>
        </p:txBody>
      </p:sp>
      <p:sp>
        <p:nvSpPr>
          <p:cNvPr id="16388" name="Slide Number Placeholder 3"/>
          <p:cNvSpPr txBox="1">
            <a:spLocks noGrp="1" noChangeArrowheads="1"/>
          </p:cNvSpPr>
          <p:nvPr/>
        </p:nvSpPr>
        <p:spPr bwMode="auto">
          <a:xfrm>
            <a:off x="6057900" y="6356351"/>
            <a:ext cx="1600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D937F10-F34F-4942-8C6B-BCC0E5621F72}" type="slidenum">
              <a:rPr lang="en-US" altLang="en-US" sz="900">
                <a:solidFill>
                  <a:srgbClr val="898989"/>
                </a:solidFill>
              </a:rPr>
              <a:pPr algn="r"/>
              <a:t>21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1600200" y="0"/>
            <a:ext cx="7239000" cy="762000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ea typeface="宋体" panose="02010600030101010101" pitchFamily="2" charset="-122"/>
              </a:rPr>
              <a:t>CPM Example</a:t>
            </a:r>
          </a:p>
        </p:txBody>
      </p:sp>
      <p:pic>
        <p:nvPicPr>
          <p:cNvPr id="17411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19" y="1470026"/>
            <a:ext cx="3245644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5380436" y="1417640"/>
            <a:ext cx="227766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1500" b="1"/>
              <a:t>Cliques of size 3:</a:t>
            </a:r>
          </a:p>
          <a:p>
            <a:r>
              <a:rPr lang="en-US" altLang="en-US" sz="1500"/>
              <a:t>{1, 2, 3}, {1, 3, 4}, {4, 5, 6}, {5, 6, 7}, {5, 6, 8}, {5, 7, 8}, </a:t>
            </a:r>
          </a:p>
          <a:p>
            <a:r>
              <a:rPr lang="en-US" altLang="en-US" sz="1500"/>
              <a:t>{6, 7, 8}</a:t>
            </a:r>
          </a:p>
        </p:txBody>
      </p:sp>
      <p:grpSp>
        <p:nvGrpSpPr>
          <p:cNvPr id="17413" name="Group 5"/>
          <p:cNvGrpSpPr>
            <a:grpSpLocks noChangeAspect="1"/>
          </p:cNvGrpSpPr>
          <p:nvPr/>
        </p:nvGrpSpPr>
        <p:grpSpPr bwMode="auto">
          <a:xfrm>
            <a:off x="4391026" y="3675063"/>
            <a:ext cx="3609975" cy="2489200"/>
            <a:chOff x="0" y="0"/>
            <a:chExt cx="4813300" cy="2489200"/>
          </a:xfrm>
        </p:grpSpPr>
        <p:pic>
          <p:nvPicPr>
            <p:cNvPr id="1741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00" y="0"/>
              <a:ext cx="3619500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800"/>
              <a:ext cx="1193800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6" name="TextBox 9"/>
          <p:cNvSpPr txBox="1">
            <a:spLocks noChangeArrowheads="1"/>
          </p:cNvSpPr>
          <p:nvPr/>
        </p:nvSpPr>
        <p:spPr bwMode="auto">
          <a:xfrm>
            <a:off x="1995396" y="4276725"/>
            <a:ext cx="15456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US"/>
              <a:t>Communities: </a:t>
            </a:r>
          </a:p>
          <a:p>
            <a:pPr algn="ctr"/>
            <a:r>
              <a:rPr lang="en-US" altLang="en-US"/>
              <a:t>{1, 2, 3, </a:t>
            </a:r>
            <a:r>
              <a:rPr lang="en-US" altLang="en-US" u="sng"/>
              <a:t>4</a:t>
            </a:r>
            <a:r>
              <a:rPr lang="en-US" altLang="en-US"/>
              <a:t>}</a:t>
            </a:r>
          </a:p>
          <a:p>
            <a:pPr algn="ctr"/>
            <a:r>
              <a:rPr lang="en-US" altLang="en-US"/>
              <a:t>{</a:t>
            </a:r>
            <a:r>
              <a:rPr lang="en-US" altLang="en-US" u="sng"/>
              <a:t>4</a:t>
            </a:r>
            <a:r>
              <a:rPr lang="en-US" altLang="en-US"/>
              <a:t>, 5, 6, 7, 8}</a:t>
            </a:r>
          </a:p>
        </p:txBody>
      </p:sp>
      <p:sp>
        <p:nvSpPr>
          <p:cNvPr id="17417" name="Right Arrow 10"/>
          <p:cNvSpPr>
            <a:spLocks noChangeArrowheads="1"/>
          </p:cNvSpPr>
          <p:nvPr/>
        </p:nvSpPr>
        <p:spPr bwMode="auto">
          <a:xfrm>
            <a:off x="4933951" y="2085976"/>
            <a:ext cx="352425" cy="258763"/>
          </a:xfrm>
          <a:prstGeom prst="rightArrow">
            <a:avLst>
              <a:gd name="adj1" fmla="val 50000"/>
              <a:gd name="adj2" fmla="val 5000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en-US" sz="1350">
              <a:solidFill>
                <a:srgbClr val="FFFFFF"/>
              </a:solidFill>
            </a:endParaRPr>
          </a:p>
        </p:txBody>
      </p:sp>
      <p:sp>
        <p:nvSpPr>
          <p:cNvPr id="17418" name="Down Arrow 12"/>
          <p:cNvSpPr>
            <a:spLocks noChangeArrowheads="1"/>
          </p:cNvSpPr>
          <p:nvPr/>
        </p:nvSpPr>
        <p:spPr bwMode="auto">
          <a:xfrm>
            <a:off x="6471047" y="2816226"/>
            <a:ext cx="270272" cy="601663"/>
          </a:xfrm>
          <a:prstGeom prst="downArrow">
            <a:avLst>
              <a:gd name="adj1" fmla="val 50000"/>
              <a:gd name="adj2" fmla="val 5001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en-US" sz="1350">
              <a:solidFill>
                <a:srgbClr val="FFFFFF"/>
              </a:solidFill>
            </a:endParaRPr>
          </a:p>
        </p:txBody>
      </p:sp>
      <p:sp>
        <p:nvSpPr>
          <p:cNvPr id="17419" name="Left Arrow 13"/>
          <p:cNvSpPr>
            <a:spLocks noChangeArrowheads="1"/>
          </p:cNvSpPr>
          <p:nvPr/>
        </p:nvSpPr>
        <p:spPr bwMode="auto">
          <a:xfrm>
            <a:off x="3657601" y="4806951"/>
            <a:ext cx="595313" cy="307975"/>
          </a:xfrm>
          <a:prstGeom prst="leftArrow">
            <a:avLst>
              <a:gd name="adj1" fmla="val 50000"/>
              <a:gd name="adj2" fmla="val 4981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en-US" sz="1350">
              <a:solidFill>
                <a:srgbClr val="FFFFFF"/>
              </a:solidFill>
            </a:endParaRPr>
          </a:p>
        </p:txBody>
      </p:sp>
      <p:sp>
        <p:nvSpPr>
          <p:cNvPr id="17420" name="Slide Number Placeholder 11"/>
          <p:cNvSpPr txBox="1">
            <a:spLocks noGrp="1" noChangeArrowheads="1"/>
          </p:cNvSpPr>
          <p:nvPr/>
        </p:nvSpPr>
        <p:spPr bwMode="auto">
          <a:xfrm>
            <a:off x="6057900" y="6356351"/>
            <a:ext cx="1600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8E981FA-9BDF-45EA-BB18-F211E691666E}" type="slidenum">
              <a:rPr lang="en-US" altLang="en-US" sz="900">
                <a:solidFill>
                  <a:srgbClr val="898989"/>
                </a:solidFill>
              </a:rPr>
              <a:pPr algn="r"/>
              <a:t>22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193800"/>
            <a:ext cx="15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 = 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49463" y="3435350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Clique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utoUpdateAnimBg="0"/>
      <p:bldP spid="17416" grpId="0" autoUpdateAnimBg="0"/>
      <p:bldP spid="17417" grpId="0" animBg="1" autoUpdateAnimBg="0"/>
      <p:bldP spid="17418" grpId="0" animBg="1" autoUpdateAnimBg="0"/>
      <p:bldP spid="17419" grpId="0" animBg="1" autoUpdateAnimBg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2921000"/>
            <a:ext cx="7772400" cy="2743200"/>
          </a:xfrm>
        </p:spPr>
        <p:txBody>
          <a:bodyPr/>
          <a:lstStyle/>
          <a:p>
            <a:r>
              <a:rPr lang="en-US" dirty="0" smtClean="0"/>
              <a:t>Community Detection evaluation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6285"/>
            <a:ext cx="2133600" cy="4762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B8B541-15C7-47AC-B2BC-1B272565908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detection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000"/>
            <a:ext cx="8534400" cy="5765800"/>
          </a:xfrm>
        </p:spPr>
        <p:txBody>
          <a:bodyPr/>
          <a:lstStyle/>
          <a:p>
            <a:r>
              <a:rPr lang="en-US" sz="2400" dirty="0" smtClean="0"/>
              <a:t>Map </a:t>
            </a:r>
            <a:r>
              <a:rPr lang="en-US" sz="2400" dirty="0"/>
              <a:t>the sets of nodes back to the real world to see whether they appear to make intuitive sense as a plausible social </a:t>
            </a:r>
            <a:r>
              <a:rPr lang="en-US" sz="2400" dirty="0" smtClean="0"/>
              <a:t>community.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cquire </a:t>
            </a:r>
            <a:r>
              <a:rPr lang="en-US" sz="2400" dirty="0"/>
              <a:t>some form of </a:t>
            </a:r>
            <a:r>
              <a:rPr lang="en-US" sz="2400" dirty="0" smtClean="0"/>
              <a:t>ground truth, in </a:t>
            </a:r>
            <a:r>
              <a:rPr lang="en-US" sz="2400" dirty="0"/>
              <a:t>which case the set of nodes output by the algorithm may be compared with </a:t>
            </a:r>
            <a:r>
              <a:rPr lang="en-US" sz="2400" dirty="0" smtClean="0"/>
              <a:t>it (compare it using </a:t>
            </a:r>
            <a:r>
              <a:rPr lang="en-US" sz="2400" dirty="0"/>
              <a:t>Normalized M</a:t>
            </a:r>
            <a:r>
              <a:rPr lang="en-US" sz="2400" dirty="0" smtClean="0"/>
              <a:t>utual </a:t>
            </a:r>
            <a:r>
              <a:rPr lang="en-US" sz="2400" dirty="0"/>
              <a:t>I</a:t>
            </a:r>
            <a:r>
              <a:rPr lang="en-US" sz="2400" dirty="0" smtClean="0"/>
              <a:t>ndex).</a:t>
            </a:r>
            <a:endParaRPr lang="en-US" sz="2400" i="1" dirty="0" smtClean="0"/>
          </a:p>
          <a:p>
            <a:r>
              <a:rPr lang="en-US" sz="2400" i="1" dirty="0" smtClean="0"/>
              <a:t>Modularity</a:t>
            </a:r>
            <a:r>
              <a:rPr lang="en-US" sz="2400" dirty="0" smtClean="0"/>
              <a:t> and </a:t>
            </a:r>
            <a:r>
              <a:rPr lang="en-US" sz="2400" i="1" dirty="0" smtClean="0"/>
              <a:t>Conductance</a:t>
            </a:r>
            <a:r>
              <a:rPr lang="en-US" sz="2400" dirty="0" smtClean="0"/>
              <a:t> are the popular theoretical metric to evaluate the quality of the communities: </a:t>
            </a:r>
          </a:p>
          <a:p>
            <a:r>
              <a:rPr lang="en-US" sz="2400" dirty="0" smtClean="0"/>
              <a:t>Network Community Profile:  identifies the best community among all the communities of the same size</a:t>
            </a:r>
          </a:p>
          <a:p>
            <a:r>
              <a:rPr lang="en-US" sz="2400" dirty="0" smtClean="0"/>
              <a:t>Create an application and use the derived community structure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43E4D-216B-4543-80EA-83EBFC568EC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US" dirty="0" smtClean="0"/>
              <a:t>Network Community </a:t>
            </a:r>
            <a:r>
              <a:rPr lang="en-US" altLang="en-US" dirty="0" smtClean="0"/>
              <a:t>Profile</a:t>
            </a:r>
            <a:endParaRPr lang="en-US" alt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3682"/>
                <a:ext cx="4136943" cy="5283200"/>
              </a:xfrm>
            </p:spPr>
            <p:txBody>
              <a:bodyPr/>
              <a:lstStyle/>
              <a:p>
                <a:pPr marL="73449" indent="0" eaLnBrk="1">
                  <a:buNone/>
                  <a:defRPr/>
                </a:pPr>
                <a:r>
                  <a:rPr lang="en-US" sz="2400" i="1" dirty="0" smtClean="0"/>
                  <a:t>The  network community profile</a:t>
                </a:r>
                <a:r>
                  <a:rPr lang="en-US" sz="2400" dirty="0" smtClean="0"/>
                  <a:t>, introduced in Ref. [1]. </a:t>
                </a:r>
              </a:p>
              <a:p>
                <a:pPr eaLnBrk="1">
                  <a:defRPr/>
                </a:pPr>
                <a:r>
                  <a:rPr lang="en-US" sz="2000" dirty="0" smtClean="0"/>
                  <a:t>Given a community “quality” score—i.e., a formalization of the idea of a “good” community</a:t>
                </a:r>
              </a:p>
              <a:p>
                <a:pPr eaLnBrk="1">
                  <a:defRPr/>
                </a:pPr>
                <a:r>
                  <a:rPr lang="en-US" sz="2000" dirty="0" smtClean="0"/>
                  <a:t> NCP plots the score of the best community of a given size as a function of community size</a:t>
                </a:r>
              </a:p>
              <a:p>
                <a:pPr eaLnBrk="1">
                  <a:defRPr/>
                </a:pPr>
                <a:r>
                  <a:rPr lang="en-US" sz="2000" dirty="0" smtClean="0"/>
                  <a:t>Conductance = min</a:t>
                </a:r>
                <a:r>
                  <a:rPr lang="en-US" sz="2800" dirty="0" smtClean="0"/>
                  <a:t>{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</m:den>
                    </m:f>
                  </m:oMath>
                </a14:m>
                <a:r>
                  <a:rPr lang="en-US" sz="2000" dirty="0" smtClean="0"/>
                  <a:t>, where </a:t>
                </a:r>
                <a:r>
                  <a:rPr lang="en-US" sz="2000" i="1" dirty="0" smtClean="0"/>
                  <a:t>s</a:t>
                </a:r>
                <a:r>
                  <a:rPr lang="en-US" sz="2000" dirty="0" smtClean="0"/>
                  <a:t> = the number of edges between the community and its complement, </a:t>
                </a:r>
                <a:r>
                  <a:rPr lang="en-US" sz="2000" i="1" dirty="0" smtClean="0"/>
                  <a:t>e</a:t>
                </a:r>
                <a:r>
                  <a:rPr lang="en-US" sz="2000" dirty="0" smtClean="0"/>
                  <a:t> is the sum of the degrees in S</a:t>
                </a:r>
                <a:r>
                  <a:rPr lang="en-US" sz="2400" dirty="0" smtClean="0"/>
                  <a:t>}</a:t>
                </a:r>
              </a:p>
              <a:p>
                <a:pPr eaLnBrk="1">
                  <a:defRPr/>
                </a:pPr>
                <a:endParaRPr lang="en-US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3682"/>
                <a:ext cx="4136943" cy="5283200"/>
              </a:xfrm>
              <a:blipFill rotWithShape="1">
                <a:blip r:embed="rId2"/>
                <a:stretch>
                  <a:fillRect l="-1178" t="-808" r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6562770"/>
            <a:ext cx="6903005" cy="2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953" dirty="0"/>
              <a:t>“Think locally, act locally: Detection of small, medium-sized, and large communities in large networks” by </a:t>
            </a:r>
            <a:r>
              <a:rPr lang="en-US" altLang="en-US" sz="953" dirty="0" err="1"/>
              <a:t>Jeub</a:t>
            </a:r>
            <a:r>
              <a:rPr lang="en-US" altLang="en-US" sz="953" dirty="0"/>
              <a:t> et al, 2015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56" y="1396882"/>
            <a:ext cx="4614244" cy="527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752600" y="151920"/>
            <a:ext cx="5855294" cy="1143480"/>
          </a:xfrm>
        </p:spPr>
        <p:txBody>
          <a:bodyPr/>
          <a:lstStyle/>
          <a:p>
            <a:r>
              <a:rPr lang="en-US" altLang="en-US" dirty="0"/>
              <a:t>Network Community Profile</a:t>
            </a:r>
            <a:endParaRPr lang="en-US" altLang="en-US" dirty="0" smtClean="0"/>
          </a:p>
        </p:txBody>
      </p:sp>
      <p:pic>
        <p:nvPicPr>
          <p:cNvPr id="1945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066800"/>
            <a:ext cx="8382000" cy="5839669"/>
          </a:xfrm>
        </p:spPr>
      </p:pic>
    </p:spTree>
    <p:extLst>
      <p:ext uri="{BB962C8B-B14F-4D97-AF65-F5344CB8AC3E}">
        <p14:creationId xmlns:p14="http://schemas.microsoft.com/office/powerpoint/2010/main" val="13248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preserving community structure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681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1" y="990601"/>
            <a:ext cx="7000950" cy="548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011200"/>
            <a:ext cx="1828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Christian L. </a:t>
            </a:r>
            <a:r>
              <a:rPr lang="en-US" dirty="0" err="1"/>
              <a:t>Staudt</a:t>
            </a:r>
            <a:r>
              <a:rPr lang="en-US" dirty="0"/>
              <a:t>, </a:t>
            </a:r>
            <a:r>
              <a:rPr lang="en-US" dirty="0" err="1"/>
              <a:t>Aleksejs</a:t>
            </a:r>
            <a:r>
              <a:rPr lang="en-US" dirty="0"/>
              <a:t> </a:t>
            </a:r>
            <a:r>
              <a:rPr lang="en-US" dirty="0" err="1"/>
              <a:t>Sazonovs</a:t>
            </a:r>
            <a:r>
              <a:rPr lang="en-US" dirty="0"/>
              <a:t>, Henning </a:t>
            </a:r>
            <a:r>
              <a:rPr lang="en-US" dirty="0" err="1"/>
              <a:t>Meyerhenke</a:t>
            </a:r>
            <a:r>
              <a:rPr lang="en-US" dirty="0"/>
              <a:t>: </a:t>
            </a:r>
            <a:r>
              <a:rPr lang="en-US" i="1" dirty="0" err="1"/>
              <a:t>NetworKit</a:t>
            </a:r>
            <a:r>
              <a:rPr lang="en-US" i="1" dirty="0"/>
              <a:t>: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A </a:t>
            </a:r>
            <a:r>
              <a:rPr lang="en-US" i="1" dirty="0"/>
              <a:t>Tool Suite for Large-scale Complex Network Analysis</a:t>
            </a:r>
            <a:r>
              <a:rPr lang="en-US" dirty="0"/>
              <a:t>. Network Science, to appear 2016.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27795"/>
            <a:ext cx="4495801" cy="583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community?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5689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i="1" dirty="0" smtClean="0"/>
              <a:t>community</a:t>
            </a:r>
            <a:r>
              <a:rPr lang="en-US" sz="2400" dirty="0" smtClean="0"/>
              <a:t> </a:t>
            </a:r>
            <a:r>
              <a:rPr lang="en-US" sz="2400" dirty="0"/>
              <a:t>in a network </a:t>
            </a:r>
            <a:r>
              <a:rPr lang="en-US" sz="2400" dirty="0" smtClean="0"/>
              <a:t>is a subset </a:t>
            </a:r>
            <a:r>
              <a:rPr lang="en-US" sz="2400" dirty="0"/>
              <a:t>of nodes that share common or similar </a:t>
            </a:r>
            <a:r>
              <a:rPr lang="en-US" sz="2400" dirty="0" smtClean="0"/>
              <a:t>characteristics, based on which they are grouped.  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a social network </a:t>
            </a:r>
            <a:r>
              <a:rPr lang="en-US" sz="2400" dirty="0" smtClean="0"/>
              <a:t>it might </a:t>
            </a:r>
            <a:r>
              <a:rPr lang="en-US" sz="2400" dirty="0"/>
              <a:t>indicate a circle of </a:t>
            </a:r>
            <a:r>
              <a:rPr lang="en-US" sz="2400" dirty="0" smtClean="0"/>
              <a:t>friends</a:t>
            </a:r>
            <a:r>
              <a:rPr lang="en-US" sz="2400" dirty="0"/>
              <a:t>,</a:t>
            </a:r>
            <a:endParaRPr lang="en-US" sz="24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n </a:t>
            </a:r>
            <a:r>
              <a:rPr lang="en-US" sz="2400" dirty="0"/>
              <a:t>the World Wide Web </a:t>
            </a:r>
            <a:r>
              <a:rPr lang="en-US" sz="2400" dirty="0" smtClean="0"/>
              <a:t>it might </a:t>
            </a:r>
            <a:r>
              <a:rPr lang="en-US" sz="2400" dirty="0"/>
              <a:t>indicate a group of pages on closely related topics, </a:t>
            </a:r>
            <a:endParaRPr lang="en-US" sz="2400" dirty="0" smtClean="0"/>
          </a:p>
          <a:p>
            <a:r>
              <a:rPr lang="en-US" sz="2400" dirty="0" smtClean="0"/>
              <a:t>In a network </a:t>
            </a:r>
            <a:r>
              <a:rPr lang="en-US" sz="2400" dirty="0"/>
              <a:t>of emails </a:t>
            </a:r>
            <a:r>
              <a:rPr lang="en-US" sz="2400" dirty="0" smtClean="0"/>
              <a:t>it may indicate groups of emails that </a:t>
            </a:r>
            <a:r>
              <a:rPr lang="en-US" sz="2400" dirty="0"/>
              <a:t>have similar patterns or domain or belong to individuals that correspond on a regular basis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i="1" dirty="0" smtClean="0"/>
              <a:t>Community detection</a:t>
            </a:r>
            <a:r>
              <a:rPr lang="en-US" sz="2400" dirty="0" smtClean="0"/>
              <a:t>:  partitioning the nodes into communities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9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58" y="990601"/>
            <a:ext cx="4821342" cy="584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6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4011"/>
            <a:ext cx="5029201" cy="57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55262"/>
            <a:ext cx="4572000" cy="573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1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48" y="990600"/>
            <a:ext cx="4791852" cy="586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44662"/>
            <a:ext cx="4572000" cy="573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ReCoN</a:t>
            </a:r>
            <a:r>
              <a:rPr lang="en-US" b="0" dirty="0"/>
              <a:t> Algorithm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948525"/>
            <a:ext cx="5192453" cy="590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1" y="6273801"/>
            <a:ext cx="2858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https://networkit.iti.kit.edu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</a:t>
            </a: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pPr marL="107950" indent="0" eaLnBrk="1">
              <a:buFont typeface="Arial" panose="020B0604020202020204" pitchFamily="34" charset="0"/>
              <a:buNone/>
            </a:pPr>
            <a:r>
              <a:rPr lang="en-US" altLang="en-US" sz="2000" b="1" dirty="0" smtClean="0"/>
              <a:t>Some text and pictures in this presentation were taken from:</a:t>
            </a:r>
          </a:p>
          <a:p>
            <a:pPr marL="0" indent="0">
              <a:buNone/>
            </a:pPr>
            <a:r>
              <a:rPr lang="en-US" sz="2000" dirty="0" smtClean="0"/>
              <a:t>[1] “Statistical </a:t>
            </a:r>
            <a:r>
              <a:rPr lang="en-US" sz="2000" dirty="0"/>
              <a:t>Properties of Community </a:t>
            </a:r>
            <a:r>
              <a:rPr lang="en-US" sz="2000" dirty="0" smtClean="0"/>
              <a:t>Structure in </a:t>
            </a:r>
            <a:r>
              <a:rPr lang="en-US" sz="2000" dirty="0"/>
              <a:t>Large Social and Information </a:t>
            </a:r>
            <a:r>
              <a:rPr lang="en-US" sz="2000" dirty="0" smtClean="0"/>
              <a:t>Networks” by </a:t>
            </a:r>
            <a:r>
              <a:rPr lang="en-US" sz="2000" dirty="0"/>
              <a:t>Jure </a:t>
            </a:r>
            <a:r>
              <a:rPr lang="en-US" sz="2000" dirty="0" err="1"/>
              <a:t>Leskovec</a:t>
            </a:r>
            <a:r>
              <a:rPr lang="en-US" sz="2000" i="1" dirty="0"/>
              <a:t>∗ </a:t>
            </a:r>
            <a:r>
              <a:rPr lang="en-US" sz="2000" dirty="0"/>
              <a:t>Kevin J. Lang</a:t>
            </a:r>
            <a:r>
              <a:rPr lang="en-US" sz="2000" i="1" dirty="0"/>
              <a:t>† </a:t>
            </a:r>
            <a:r>
              <a:rPr lang="en-US" sz="2000" dirty="0" err="1"/>
              <a:t>Anirban</a:t>
            </a:r>
            <a:r>
              <a:rPr lang="en-US" sz="2000" dirty="0"/>
              <a:t> </a:t>
            </a:r>
            <a:r>
              <a:rPr lang="en-US" sz="2000" dirty="0" err="1"/>
              <a:t>Dasgupta</a:t>
            </a:r>
            <a:r>
              <a:rPr lang="en-US" sz="2000" i="1" dirty="0"/>
              <a:t>† </a:t>
            </a:r>
            <a:r>
              <a:rPr lang="en-US" sz="2000" dirty="0"/>
              <a:t>Michael W. </a:t>
            </a:r>
            <a:r>
              <a:rPr lang="en-US" sz="2000" dirty="0" smtClean="0"/>
              <a:t>Mahoney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 smtClean="0"/>
              <a:t>[2] Conversations and PPT from Mason Porter, Oxford.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 smtClean="0">
                <a:hlinkClick r:id="rId2"/>
              </a:rPr>
              <a:t>[3] https</a:t>
            </a:r>
            <a:r>
              <a:rPr lang="en-US" altLang="en-US" sz="2000" dirty="0">
                <a:hlinkClick r:id="rId2"/>
              </a:rPr>
              <a:t>://networkit.iti.kit.edu</a:t>
            </a:r>
            <a:r>
              <a:rPr lang="en-US" altLang="en-US" sz="2000" dirty="0" smtClean="0">
                <a:hlinkClick r:id="rId2"/>
              </a:rPr>
              <a:t>/</a:t>
            </a:r>
            <a:endParaRPr lang="en-US" altLang="en-US" sz="2000" dirty="0" smtClean="0"/>
          </a:p>
          <a:p>
            <a:pPr marL="0" indent="0">
              <a:buNone/>
            </a:pP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pPr marL="107950" indent="0" eaLnBrk="1">
              <a:buFont typeface="Arial" panose="020B0604020202020204" pitchFamily="34" charset="0"/>
              <a:buNone/>
            </a:pPr>
            <a:r>
              <a:rPr lang="en-US" altLang="en-US" sz="1800" dirty="0" smtClean="0"/>
              <a:t>[1] </a:t>
            </a:r>
            <a:r>
              <a:rPr lang="en-US" sz="1800" dirty="0" err="1"/>
              <a:t>Kivelä</a:t>
            </a:r>
            <a:r>
              <a:rPr lang="en-US" sz="1800" dirty="0"/>
              <a:t>, M., Arenas, A., </a:t>
            </a:r>
            <a:r>
              <a:rPr lang="en-US" sz="1800" dirty="0" err="1"/>
              <a:t>Barthelemy</a:t>
            </a:r>
            <a:r>
              <a:rPr lang="en-US" sz="1800" dirty="0"/>
              <a:t>, M., Gleeson, J.P., Moreno, Y. and Porter, M.A., 2014. Multilayer networks. </a:t>
            </a:r>
            <a:r>
              <a:rPr lang="en-US" sz="1800" i="1" dirty="0"/>
              <a:t>Journal of complex networks</a:t>
            </a:r>
            <a:r>
              <a:rPr lang="en-US" sz="1800" dirty="0"/>
              <a:t>, </a:t>
            </a:r>
            <a:r>
              <a:rPr lang="en-US" sz="1800" i="1" dirty="0"/>
              <a:t>2</a:t>
            </a:r>
            <a:r>
              <a:rPr lang="en-US" sz="1800" dirty="0"/>
              <a:t>(3), pp.203-271.</a:t>
            </a:r>
            <a:r>
              <a:rPr lang="en-US" altLang="en-US" sz="1800" dirty="0" smtClean="0"/>
              <a:t> </a:t>
            </a:r>
          </a:p>
          <a:p>
            <a:pPr marL="107950" indent="0" eaLnBrk="1">
              <a:buFont typeface="Arial" panose="020B0604020202020204" pitchFamily="34" charset="0"/>
              <a:buNone/>
            </a:pPr>
            <a:r>
              <a:rPr lang="en-US" altLang="en-US" sz="1800" dirty="0" smtClean="0"/>
              <a:t>[2] Lucas G. S. </a:t>
            </a:r>
            <a:r>
              <a:rPr lang="en-US" altLang="en-US" sz="1800" dirty="0" err="1" smtClean="0"/>
              <a:t>Jeub</a:t>
            </a:r>
            <a:r>
              <a:rPr lang="en-US" altLang="en-US" sz="1800" dirty="0" smtClean="0"/>
              <a:t>, Prakash Balachandran, Mason A. Porter, Peter J. </a:t>
            </a:r>
            <a:r>
              <a:rPr lang="en-US" altLang="en-US" sz="1800" dirty="0" err="1" smtClean="0"/>
              <a:t>Mucha</a:t>
            </a:r>
            <a:r>
              <a:rPr lang="en-US" altLang="en-US" sz="1800" dirty="0" smtClean="0"/>
              <a:t>, and Michael W. Mahoney, “Think locally, act locally: Detection of small, medium-sized, and large communities in large networks” </a:t>
            </a:r>
            <a:r>
              <a:rPr lang="en-US" sz="1800" dirty="0" smtClean="0"/>
              <a:t>PHYSICAL REVIEW E </a:t>
            </a:r>
            <a:r>
              <a:rPr lang="en-US" sz="1800" b="1" dirty="0" smtClean="0"/>
              <a:t>91</a:t>
            </a:r>
            <a:r>
              <a:rPr lang="en-US" sz="1800" dirty="0" smtClean="0"/>
              <a:t>, 012821 </a:t>
            </a:r>
            <a:r>
              <a:rPr lang="en-US" altLang="en-US" sz="1800" dirty="0" smtClean="0"/>
              <a:t>(2015)</a:t>
            </a:r>
          </a:p>
          <a:p>
            <a:pPr marL="107950" indent="0" eaLnBrk="1">
              <a:buNone/>
            </a:pPr>
            <a:r>
              <a:rPr lang="en-US" altLang="en-US" sz="1800" dirty="0" smtClean="0"/>
              <a:t>[3] J. </a:t>
            </a:r>
            <a:r>
              <a:rPr lang="en-US" altLang="en-US" sz="1800" dirty="0" err="1" smtClean="0"/>
              <a:t>Leskovec</a:t>
            </a:r>
            <a:r>
              <a:rPr lang="en-US" altLang="en-US" sz="1800" dirty="0" smtClean="0"/>
              <a:t>, K. J. Lang, A. </a:t>
            </a:r>
            <a:r>
              <a:rPr lang="en-US" altLang="en-US" sz="1800" dirty="0" err="1" smtClean="0"/>
              <a:t>Dasgupta</a:t>
            </a:r>
            <a:r>
              <a:rPr lang="en-US" altLang="en-US" sz="1800" dirty="0" smtClean="0"/>
              <a:t>, and M. W. Mahoney, Internet Math. </a:t>
            </a:r>
            <a:r>
              <a:rPr lang="en-US" altLang="en-US" sz="1800" b="1" dirty="0" smtClean="0"/>
              <a:t>6</a:t>
            </a:r>
            <a:r>
              <a:rPr lang="en-US" altLang="en-US" sz="1800" dirty="0" smtClean="0"/>
              <a:t>, 29 (2009).</a:t>
            </a:r>
            <a:endParaRPr lang="en-US" sz="1800" dirty="0" smtClean="0"/>
          </a:p>
          <a:p>
            <a:pPr marL="107950" indent="0" eaLnBrk="1">
              <a:buFont typeface="Arial" panose="020B0604020202020204" pitchFamily="34" charset="0"/>
              <a:buNone/>
            </a:pPr>
            <a:r>
              <a:rPr lang="en-US" altLang="en-US" sz="1800" dirty="0" smtClean="0"/>
              <a:t>[4] M. E. Newman “</a:t>
            </a:r>
            <a:r>
              <a:rPr lang="en-US" sz="1800" dirty="0" smtClean="0"/>
              <a:t>Finding community structure in networks using the eigenvectors of matrices</a:t>
            </a:r>
            <a:r>
              <a:rPr lang="en-US" altLang="en-US" sz="1800" dirty="0" smtClean="0"/>
              <a:t>” </a:t>
            </a:r>
            <a:r>
              <a:rPr lang="en-US" sz="1800" dirty="0" smtClean="0"/>
              <a:t>PHYSICAL REVIEW E </a:t>
            </a:r>
            <a:r>
              <a:rPr lang="en-US" sz="1800" b="1" dirty="0" smtClean="0"/>
              <a:t>74</a:t>
            </a:r>
            <a:r>
              <a:rPr lang="en-US" sz="1800" dirty="0" smtClean="0"/>
              <a:t>, 036104 (2006)</a:t>
            </a:r>
          </a:p>
          <a:p>
            <a:pPr marL="107950" indent="0" eaLnBrk="1">
              <a:buNone/>
            </a:pPr>
            <a:r>
              <a:rPr lang="en-US" altLang="en-US" sz="1800" dirty="0" smtClean="0"/>
              <a:t>[5] </a:t>
            </a:r>
            <a:r>
              <a:rPr lang="en-US" sz="1800" dirty="0" smtClean="0"/>
              <a:t>Aggarwal, </a:t>
            </a:r>
            <a:r>
              <a:rPr lang="en-US" sz="1800" dirty="0" err="1" smtClean="0"/>
              <a:t>Charu</a:t>
            </a:r>
            <a:r>
              <a:rPr lang="en-US" sz="1800" dirty="0" smtClean="0"/>
              <a:t> C., and </a:t>
            </a:r>
            <a:r>
              <a:rPr lang="en-US" sz="1800" dirty="0" err="1" smtClean="0"/>
              <a:t>Haixun</a:t>
            </a:r>
            <a:r>
              <a:rPr lang="en-US" sz="1800" dirty="0" smtClean="0"/>
              <a:t> Wang. "Graph data management and mining: A survey of algorithms and applications." Managing and Mining Graph Data. Springer US, 2010. 13-68.</a:t>
            </a:r>
          </a:p>
          <a:p>
            <a:pPr marL="107950" indent="0" eaLnBrk="1">
              <a:buFont typeface="Arial" panose="020B0604020202020204" pitchFamily="34" charset="0"/>
              <a:buNone/>
            </a:pPr>
            <a:endParaRPr lang="en-US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Malliaros</a:t>
            </a:r>
            <a:r>
              <a:rPr lang="en-US" sz="2000" dirty="0"/>
              <a:t>, </a:t>
            </a:r>
            <a:r>
              <a:rPr lang="en-US" sz="2000" dirty="0" err="1"/>
              <a:t>Fragkiskos</a:t>
            </a:r>
            <a:r>
              <a:rPr lang="en-US" sz="2000" dirty="0"/>
              <a:t> D., and Michalis </a:t>
            </a:r>
            <a:r>
              <a:rPr lang="en-US" sz="2000" dirty="0" err="1"/>
              <a:t>Vazirgiannis</a:t>
            </a:r>
            <a:r>
              <a:rPr lang="en-US" sz="2000" dirty="0"/>
              <a:t>. "</a:t>
            </a:r>
            <a:r>
              <a:rPr lang="en-US" sz="2000" dirty="0">
                <a:hlinkClick r:id="rId2"/>
              </a:rPr>
              <a:t>Clustering and community detection in directed networks: A survey</a:t>
            </a:r>
            <a:r>
              <a:rPr lang="en-US" sz="2000" dirty="0"/>
              <a:t>." </a:t>
            </a:r>
            <a:r>
              <a:rPr lang="en-US" sz="2000" i="1" dirty="0"/>
              <a:t>Physics Reports</a:t>
            </a:r>
            <a:r>
              <a:rPr lang="en-US" sz="2000" dirty="0"/>
              <a:t> 533.4 (2013): 95-142.</a:t>
            </a:r>
            <a:endParaRPr lang="en-US" sz="2000" dirty="0" smtClean="0"/>
          </a:p>
          <a:p>
            <a:r>
              <a:rPr lang="en-US" sz="2000" dirty="0" smtClean="0"/>
              <a:t>Social Media: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link.springer.com/article/10.1007/s10618-011-0224-z#page-1</a:t>
            </a:r>
            <a:endParaRPr lang="en-US" sz="2000" dirty="0" smtClean="0"/>
          </a:p>
          <a:p>
            <a:r>
              <a:rPr lang="en-US" sz="2000" dirty="0" smtClean="0"/>
              <a:t>Graph mining and management (</a:t>
            </a:r>
            <a:r>
              <a:rPr lang="en-US" sz="2000" dirty="0" smtClean="0">
                <a:hlinkClick r:id="rId4"/>
              </a:rPr>
              <a:t>clustering networks</a:t>
            </a:r>
            <a:r>
              <a:rPr lang="en-US" sz="2000" dirty="0"/>
              <a:t>):Aggarwal, </a:t>
            </a:r>
            <a:r>
              <a:rPr lang="en-US" sz="2000" dirty="0" err="1"/>
              <a:t>Charu</a:t>
            </a:r>
            <a:r>
              <a:rPr lang="en-US" sz="2000" dirty="0"/>
              <a:t> C., and </a:t>
            </a:r>
            <a:r>
              <a:rPr lang="en-US" sz="2000" dirty="0" err="1"/>
              <a:t>Haixun</a:t>
            </a:r>
            <a:r>
              <a:rPr lang="en-US" sz="2000" dirty="0"/>
              <a:t> Wang. "Graph data management and mining: A survey of algorithms and applications." Managing and Mining Graph Data. Springer US, 2010. 13-68</a:t>
            </a:r>
            <a:r>
              <a:rPr lang="en-US" sz="2000" dirty="0" smtClean="0"/>
              <a:t>.</a:t>
            </a:r>
          </a:p>
          <a:p>
            <a:r>
              <a:rPr lang="en-US" sz="2000" dirty="0" smtClean="0">
                <a:hlinkClick r:id="rId5"/>
              </a:rPr>
              <a:t>Encyclopedia of Distances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3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reference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5283200"/>
          </a:xfrm>
        </p:spPr>
        <p:txBody>
          <a:bodyPr/>
          <a:lstStyle/>
          <a:p>
            <a:r>
              <a:rPr lang="en-US" sz="1600" dirty="0" smtClean="0"/>
              <a:t>Porter</a:t>
            </a:r>
            <a:r>
              <a:rPr lang="en-US" sz="1600" dirty="0"/>
              <a:t>, Mason A., </a:t>
            </a:r>
            <a:r>
              <a:rPr lang="en-US" sz="1600" dirty="0" err="1"/>
              <a:t>Jukka-Pekka</a:t>
            </a:r>
            <a:r>
              <a:rPr lang="en-US" sz="1600" dirty="0"/>
              <a:t> </a:t>
            </a:r>
            <a:r>
              <a:rPr lang="en-US" sz="1600" dirty="0" err="1"/>
              <a:t>Onnela</a:t>
            </a:r>
            <a:r>
              <a:rPr lang="en-US" sz="1600" dirty="0"/>
              <a:t>, and Peter J. </a:t>
            </a:r>
            <a:r>
              <a:rPr lang="en-US" sz="1600" dirty="0" err="1"/>
              <a:t>Mucha</a:t>
            </a:r>
            <a:r>
              <a:rPr lang="en-US" sz="1600" dirty="0"/>
              <a:t>. "</a:t>
            </a:r>
            <a:r>
              <a:rPr lang="en-US" sz="1600" dirty="0">
                <a:hlinkClick r:id="rId2"/>
              </a:rPr>
              <a:t>Communities in networks</a:t>
            </a:r>
            <a:r>
              <a:rPr lang="en-US" sz="1600" dirty="0"/>
              <a:t>." </a:t>
            </a:r>
            <a:r>
              <a:rPr lang="en-US" sz="1600" i="1" dirty="0"/>
              <a:t>Notices of the AMS</a:t>
            </a:r>
            <a:r>
              <a:rPr lang="en-US" sz="1600" dirty="0"/>
              <a:t> 56.9 (2009): 1082-1097</a:t>
            </a:r>
            <a:r>
              <a:rPr lang="en-US" sz="1600" dirty="0" smtClean="0"/>
              <a:t>.</a:t>
            </a:r>
          </a:p>
          <a:p>
            <a:r>
              <a:rPr lang="en-US" sz="1600" dirty="0" err="1"/>
              <a:t>Vishwanathan</a:t>
            </a:r>
            <a:r>
              <a:rPr lang="en-US" sz="1600" dirty="0"/>
              <a:t>, S. Vichy N., et al. </a:t>
            </a:r>
            <a:r>
              <a:rPr lang="en-US" sz="1600" dirty="0" smtClean="0"/>
              <a:t>"</a:t>
            </a:r>
            <a:r>
              <a:rPr lang="en-US" sz="1600" dirty="0">
                <a:hlinkClick r:id="rId3"/>
              </a:rPr>
              <a:t>Graph </a:t>
            </a:r>
            <a:r>
              <a:rPr lang="en-US" sz="1600" dirty="0" smtClean="0">
                <a:hlinkClick r:id="rId3"/>
              </a:rPr>
              <a:t>Kernels</a:t>
            </a:r>
            <a:r>
              <a:rPr lang="en-US" sz="1600" dirty="0" smtClean="0"/>
              <a:t>" </a:t>
            </a:r>
            <a:r>
              <a:rPr lang="en-US" sz="1600" i="1" dirty="0"/>
              <a:t>The Journal of Machine Learning Research</a:t>
            </a:r>
            <a:r>
              <a:rPr lang="en-US" sz="1600" dirty="0"/>
              <a:t> 11 (2010): 1201-1242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 smtClean="0"/>
              <a:t>Fast computing random </a:t>
            </a:r>
            <a:r>
              <a:rPr lang="en-US" sz="1600" dirty="0"/>
              <a:t>walk kernels: </a:t>
            </a:r>
            <a:r>
              <a:rPr lang="en-US" sz="1600" dirty="0" err="1"/>
              <a:t>Borgwardt</a:t>
            </a:r>
            <a:r>
              <a:rPr lang="en-US" sz="1600" dirty="0"/>
              <a:t>, </a:t>
            </a:r>
            <a:r>
              <a:rPr lang="en-US" sz="1600" dirty="0" err="1"/>
              <a:t>Karsten</a:t>
            </a:r>
            <a:r>
              <a:rPr lang="en-US" sz="1600" dirty="0"/>
              <a:t> M., Nicol N. </a:t>
            </a:r>
            <a:r>
              <a:rPr lang="en-US" sz="1600" dirty="0" err="1"/>
              <a:t>Schraudolph</a:t>
            </a:r>
            <a:r>
              <a:rPr lang="en-US" sz="1600" dirty="0"/>
              <a:t>, and S. V. N. </a:t>
            </a:r>
            <a:r>
              <a:rPr lang="en-US" sz="1600" dirty="0" err="1"/>
              <a:t>Vishwanathan</a:t>
            </a:r>
            <a:r>
              <a:rPr lang="en-US" sz="1600" dirty="0"/>
              <a:t>. "</a:t>
            </a:r>
            <a:r>
              <a:rPr lang="en-US" sz="1600" dirty="0">
                <a:hlinkClick r:id="rId4"/>
              </a:rPr>
              <a:t>Fast computation of graph kernels.</a:t>
            </a:r>
            <a:r>
              <a:rPr lang="en-US" sz="1600" dirty="0"/>
              <a:t>" </a:t>
            </a:r>
            <a:r>
              <a:rPr lang="en-US" sz="1600" i="1" dirty="0"/>
              <a:t>Advances in neural information processing systems</a:t>
            </a:r>
            <a:r>
              <a:rPr lang="en-US" sz="1600" dirty="0"/>
              <a:t>. 2006.</a:t>
            </a:r>
          </a:p>
          <a:p>
            <a:r>
              <a:rPr lang="en-US" sz="1600" dirty="0" smtClean="0"/>
              <a:t>An alternative to kernels using </a:t>
            </a:r>
            <a:r>
              <a:rPr lang="en-US" sz="1600" dirty="0" err="1" smtClean="0"/>
              <a:t>graphlets</a:t>
            </a:r>
            <a:r>
              <a:rPr lang="en-US" sz="1600" dirty="0"/>
              <a:t>: </a:t>
            </a:r>
            <a:r>
              <a:rPr lang="en-US" sz="1600" dirty="0" err="1"/>
              <a:t>Shervashidze</a:t>
            </a:r>
            <a:r>
              <a:rPr lang="en-US" sz="1600" dirty="0"/>
              <a:t>, Nino, et al. "</a:t>
            </a:r>
            <a:r>
              <a:rPr lang="en-US" sz="1600" dirty="0">
                <a:hlinkClick r:id="rId5"/>
              </a:rPr>
              <a:t>Efficient </a:t>
            </a:r>
            <a:r>
              <a:rPr lang="en-US" sz="1600" dirty="0" err="1">
                <a:hlinkClick r:id="rId5"/>
              </a:rPr>
              <a:t>graphlet</a:t>
            </a:r>
            <a:r>
              <a:rPr lang="en-US" sz="1600" dirty="0">
                <a:hlinkClick r:id="rId5"/>
              </a:rPr>
              <a:t> kernels for large graph comparison</a:t>
            </a:r>
            <a:r>
              <a:rPr lang="en-US" sz="1600" dirty="0"/>
              <a:t>." </a:t>
            </a:r>
            <a:r>
              <a:rPr lang="en-US" sz="1600" i="1" dirty="0"/>
              <a:t>International conference on artificial intelligence and statistics</a:t>
            </a:r>
            <a:r>
              <a:rPr lang="en-US" sz="1600" dirty="0"/>
              <a:t>. 2009</a:t>
            </a:r>
            <a:r>
              <a:rPr lang="en-US" sz="1600" dirty="0" smtClean="0"/>
              <a:t>.</a:t>
            </a:r>
          </a:p>
          <a:p>
            <a:r>
              <a:rPr lang="en-US" sz="1600" dirty="0" err="1"/>
              <a:t>Karsten</a:t>
            </a:r>
            <a:r>
              <a:rPr lang="en-US" sz="1600" dirty="0"/>
              <a:t> M. </a:t>
            </a:r>
            <a:r>
              <a:rPr lang="en-US" sz="1600" dirty="0" err="1"/>
              <a:t>Borgwardt</a:t>
            </a:r>
            <a:r>
              <a:rPr lang="en-US" sz="1600" dirty="0"/>
              <a:t> and Hans-Peter </a:t>
            </a:r>
            <a:r>
              <a:rPr lang="en-US" sz="1600" dirty="0" err="1" smtClean="0"/>
              <a:t>Kriege</a:t>
            </a:r>
            <a:r>
              <a:rPr lang="en-US" sz="1600" dirty="0"/>
              <a:t> </a:t>
            </a:r>
            <a:r>
              <a:rPr lang="en-US" sz="1600" dirty="0" smtClean="0">
                <a:hlinkClick r:id="rId6" action="ppaction://hlinkfile"/>
              </a:rPr>
              <a:t>Shortest path kernels</a:t>
            </a:r>
            <a:r>
              <a:rPr lang="en-US" sz="1600" dirty="0" smtClean="0"/>
              <a:t>, </a:t>
            </a:r>
            <a:r>
              <a:rPr lang="en-US" sz="1600" dirty="0"/>
              <a:t>IEEE International Conference on Data Mining (ICDM’05</a:t>
            </a:r>
            <a:r>
              <a:rPr lang="en-US" sz="1600" dirty="0" smtClean="0"/>
              <a:t>) </a:t>
            </a:r>
            <a:r>
              <a:rPr lang="en-US" sz="1600" dirty="0" smtClean="0"/>
              <a:t>2005</a:t>
            </a:r>
          </a:p>
          <a:p>
            <a:r>
              <a:rPr lang="en-US" sz="1600" dirty="0">
                <a:hlinkClick r:id="rId7"/>
              </a:rPr>
              <a:t>Robustness in Modular structure</a:t>
            </a:r>
            <a:endParaRPr lang="en-US" sz="1600" dirty="0"/>
          </a:p>
          <a:p>
            <a:r>
              <a:rPr lang="en-US" sz="1600" dirty="0">
                <a:hlinkClick r:id="rId8"/>
              </a:rPr>
              <a:t>Relative centrality and local community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US" smtClean="0"/>
              <a:t>What might influence a community?</a:t>
            </a:r>
          </a:p>
        </p:txBody>
      </p:sp>
      <p:pic>
        <p:nvPicPr>
          <p:cNvPr id="717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5974" y="1883293"/>
            <a:ext cx="5855295" cy="4085708"/>
          </a:xfrm>
        </p:spPr>
      </p:pic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457200" y="1240203"/>
            <a:ext cx="88392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2000" dirty="0" err="1"/>
              <a:t>Homophily</a:t>
            </a:r>
            <a:r>
              <a:rPr lang="en-US" altLang="en-US" sz="2000" dirty="0"/>
              <a:t>: </a:t>
            </a:r>
            <a:r>
              <a:rPr lang="en-US" altLang="en-US" sz="2000" dirty="0" smtClean="0"/>
              <a:t>similar nodes cluster together, for </a:t>
            </a:r>
            <a:r>
              <a:rPr lang="en-US" altLang="en-US" sz="2000" dirty="0"/>
              <a:t>example based on </a:t>
            </a:r>
            <a:r>
              <a:rPr lang="en-US" altLang="en-US" sz="2000" dirty="0" smtClean="0"/>
              <a:t>Language or </a:t>
            </a:r>
            <a:r>
              <a:rPr lang="en-US" altLang="en-US" sz="2000" dirty="0" smtClean="0"/>
              <a:t>maybe </a:t>
            </a:r>
            <a:r>
              <a:rPr lang="en-US" altLang="en-US" sz="2000" dirty="0" smtClean="0"/>
              <a:t>based on degree </a:t>
            </a:r>
            <a:r>
              <a:rPr lang="en-US" altLang="en-US" sz="2000" dirty="0" smtClean="0"/>
              <a:t>(for </a:t>
            </a:r>
            <a:r>
              <a:rPr lang="en-US" altLang="en-US" sz="2000" dirty="0" smtClean="0"/>
              <a:t>degree </a:t>
            </a:r>
            <a:r>
              <a:rPr lang="en-US" altLang="en-US" sz="2000" dirty="0" err="1" smtClean="0"/>
              <a:t>homophily</a:t>
            </a:r>
            <a:r>
              <a:rPr lang="en-US" altLang="en-US" sz="2000" dirty="0" smtClean="0"/>
              <a:t>)</a:t>
            </a:r>
            <a:endParaRPr lang="en-US" altLang="en-US" sz="2000" dirty="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7201" y="5969001"/>
            <a:ext cx="6636217" cy="4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361" dirty="0" smtClean="0"/>
              <a:t>__________________________________________________________________________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361" dirty="0" err="1" smtClean="0"/>
              <a:t>Virality</a:t>
            </a:r>
            <a:r>
              <a:rPr lang="en-US" altLang="en-US" sz="1361" dirty="0" smtClean="0"/>
              <a:t> </a:t>
            </a:r>
            <a:r>
              <a:rPr lang="en-US" altLang="en-US" sz="1361" dirty="0"/>
              <a:t>Prediction and Community Structure in Social Networks Yong-</a:t>
            </a:r>
            <a:r>
              <a:rPr lang="en-US" altLang="en-US" sz="1361" dirty="0" err="1"/>
              <a:t>Yeol</a:t>
            </a:r>
            <a:r>
              <a:rPr lang="en-US" altLang="en-US" sz="1361" dirty="0"/>
              <a:t> “YY” </a:t>
            </a:r>
            <a:r>
              <a:rPr lang="en-US" altLang="en-US" sz="1361" dirty="0" err="1"/>
              <a:t>Ahn</a:t>
            </a:r>
            <a:endParaRPr lang="en-US" altLang="en-US" sz="1361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014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Community Detection in </a:t>
            </a:r>
            <a:r>
              <a:rPr lang="en-US" sz="2800" dirty="0"/>
              <a:t>N</a:t>
            </a:r>
            <a:r>
              <a:rPr lang="en-US" sz="2800" dirty="0" smtClean="0"/>
              <a:t>etwork Science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Communities are features that naturally appear in real networks, and they are generally captured through the </a:t>
            </a:r>
            <a:r>
              <a:rPr lang="en-US" sz="2400" i="1"/>
              <a:t>structural properties</a:t>
            </a:r>
            <a:r>
              <a:rPr lang="en-US" sz="2400"/>
              <a:t> of the network: nodes tend to cluster based on common intrerests.</a:t>
            </a:r>
          </a:p>
          <a:p>
            <a:r>
              <a:rPr lang="en-US" sz="2400"/>
              <a:t>The amount of research since 2002 in this area is massive,</a:t>
            </a:r>
          </a:p>
          <a:p>
            <a:r>
              <a:rPr lang="en-US" sz="2400"/>
              <a:t>Based on its usefulness, community detection became one of the most prominent directions of research in network science.</a:t>
            </a:r>
          </a:p>
          <a:p>
            <a:r>
              <a:rPr lang="en-US" sz="2400"/>
              <a:t>It is one of the common analysis tools in understanding networks</a:t>
            </a:r>
          </a:p>
          <a:p>
            <a:endParaRPr lang="en-US" sz="2400"/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Fundamental concepts for clustering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Based on density and topological structures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681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40B6591-407E-4742-9513-3BA6198A5F8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1790549" y="13678"/>
            <a:ext cx="7400925" cy="768351"/>
          </a:xfrm>
          <a:prstGeom prst="rect">
            <a:avLst/>
          </a:prstGeom>
        </p:spPr>
        <p:txBody>
          <a:bodyPr/>
          <a:lstStyle/>
          <a:p>
            <a:pPr eaLnBrk="1"/>
            <a:r>
              <a:rPr lang="en-US" altLang="en-US" sz="2400" dirty="0" smtClean="0"/>
              <a:t>Adjacency matrices of different types of networks</a:t>
            </a:r>
          </a:p>
        </p:txBody>
      </p:sp>
      <p:pic>
        <p:nvPicPr>
          <p:cNvPr id="14339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990600"/>
            <a:ext cx="5486400" cy="4732867"/>
          </a:xfrm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381001" y="6282987"/>
            <a:ext cx="6903005" cy="2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953" dirty="0" smtClean="0"/>
              <a:t>Ref: “Think </a:t>
            </a:r>
            <a:r>
              <a:rPr lang="en-US" altLang="en-US" sz="953" dirty="0"/>
              <a:t>locally, act locally: Detection of small, medium-sized, and large communities in large networks” by </a:t>
            </a:r>
            <a:r>
              <a:rPr lang="en-US" altLang="en-US" sz="953" dirty="0" err="1"/>
              <a:t>Jeub</a:t>
            </a:r>
            <a:r>
              <a:rPr lang="en-US" altLang="en-US" sz="953" dirty="0"/>
              <a:t> et al, 2015</a:t>
            </a: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2126784" y="5815352"/>
            <a:ext cx="663621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 dirty="0"/>
              <a:t>Figure:  (a)  good spectral </a:t>
            </a:r>
            <a:r>
              <a:rPr lang="en-US" altLang="en-US" sz="1225" dirty="0" smtClean="0"/>
              <a:t>clustering (b</a:t>
            </a:r>
            <a:r>
              <a:rPr lang="en-US" altLang="en-US" sz="1225" dirty="0"/>
              <a:t>) core-periphery structure (c) unstructured, (d) either way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8204510" y="1286056"/>
            <a:ext cx="1244291" cy="61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>
                <a:solidFill>
                  <a:srgbClr val="FF0000"/>
                </a:solidFill>
              </a:rPr>
              <a:t>Commonly found in real networks</a:t>
            </a:r>
          </a:p>
        </p:txBody>
      </p:sp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2057041" y="4100111"/>
            <a:ext cx="1244291" cy="61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>
                <a:solidFill>
                  <a:srgbClr val="FF0000"/>
                </a:solidFill>
              </a:rPr>
              <a:t>Commonly found in real networks</a:t>
            </a:r>
          </a:p>
        </p:txBody>
      </p:sp>
      <p:sp>
        <p:nvSpPr>
          <p:cNvPr id="14344" name="TextBox 8"/>
          <p:cNvSpPr txBox="1">
            <a:spLocks noChangeArrowheads="1"/>
          </p:cNvSpPr>
          <p:nvPr/>
        </p:nvSpPr>
        <p:spPr bwMode="auto">
          <a:xfrm>
            <a:off x="2041920" y="973543"/>
            <a:ext cx="1244291" cy="44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>
                <a:solidFill>
                  <a:srgbClr val="FF0000"/>
                </a:solidFill>
              </a:rPr>
              <a:t>Rarely found in real networks</a:t>
            </a:r>
          </a:p>
        </p:txBody>
      </p:sp>
      <p:sp>
        <p:nvSpPr>
          <p:cNvPr id="14345" name="TextBox 9"/>
          <p:cNvSpPr txBox="1">
            <a:spLocks noChangeArrowheads="1"/>
          </p:cNvSpPr>
          <p:nvPr/>
        </p:nvSpPr>
        <p:spPr bwMode="auto">
          <a:xfrm>
            <a:off x="8470938" y="3722272"/>
            <a:ext cx="829527" cy="61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 dirty="0">
                <a:solidFill>
                  <a:srgbClr val="FF0000"/>
                </a:solidFill>
              </a:rPr>
              <a:t>Nodes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 dirty="0">
                <a:solidFill>
                  <a:srgbClr val="FF0000"/>
                </a:solidFill>
              </a:rPr>
              <a:t>of two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225" dirty="0">
                <a:solidFill>
                  <a:srgbClr val="FF0000"/>
                </a:solidFill>
              </a:rPr>
              <a:t>types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1" y="983151"/>
            <a:ext cx="1745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way </a:t>
            </a:r>
            <a:br>
              <a:rPr lang="en-US" dirty="0" smtClean="0"/>
            </a:br>
            <a:r>
              <a:rPr lang="en-US" dirty="0" smtClean="0"/>
              <a:t>of viewing </a:t>
            </a:r>
            <a:br>
              <a:rPr lang="en-US" dirty="0" smtClean="0"/>
            </a:br>
            <a:r>
              <a:rPr lang="en-US" dirty="0" smtClean="0"/>
              <a:t>an  adjacency matrix for large networks:</a:t>
            </a:r>
          </a:p>
          <a:p>
            <a:r>
              <a:rPr lang="en-US" dirty="0" smtClean="0"/>
              <a:t>Dark = 1 (or weights)</a:t>
            </a:r>
          </a:p>
          <a:p>
            <a:r>
              <a:rPr lang="en-US" dirty="0" smtClean="0"/>
              <a:t>Gray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3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9613E0-C608-4B6F-8D7A-7ADEF6A28D8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010712"/>
            <a:ext cx="8534399" cy="546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743076" y="33867"/>
            <a:ext cx="7400925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MS PGothic" pitchFamily="34" charset="-128"/>
                <a:cs typeface="ＭＳ Ｐゴシック" pitchFamily="28" charset="-128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9pPr>
          </a:lstStyle>
          <a:p>
            <a:pPr eaLnBrk="1"/>
            <a:r>
              <a:rPr lang="en-US" altLang="en-US" sz="2400" kern="0" dirty="0" smtClean="0"/>
              <a:t>Adjacency matrices (some overlapping communities)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974" y="6188298"/>
            <a:ext cx="7111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Jure </a:t>
            </a:r>
            <a:r>
              <a:rPr lang="en-US" dirty="0" err="1" smtClean="0"/>
              <a:t>Leskovec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www.youtube.com/watch?v=htWQWN1xAZQ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9613E0-C608-4B6F-8D7A-7ADEF6A28D8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743076" y="33867"/>
            <a:ext cx="7400925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MS PGothic" pitchFamily="34" charset="-128"/>
                <a:cs typeface="ＭＳ Ｐゴシック" pitchFamily="28" charset="-128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MS PGothic" pitchFamily="34" charset="-128"/>
                <a:cs typeface="ＭＳ Ｐゴシック" pitchFamily="28" charset="-128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" pitchFamily="28" charset="0"/>
                <a:ea typeface="ＭＳ Ｐゴシック" pitchFamily="28" charset="-128"/>
              </a:defRPr>
            </a:lvl9pPr>
          </a:lstStyle>
          <a:p>
            <a:pPr eaLnBrk="1"/>
            <a:r>
              <a:rPr lang="en-US" altLang="en-US" sz="2000" kern="0" dirty="0" smtClean="0"/>
              <a:t>Reality: Maybe dense overlapping communities (2 or 3 </a:t>
            </a:r>
            <a:r>
              <a:rPr lang="en-US" altLang="en-US" sz="2000" kern="0" dirty="0" err="1" smtClean="0"/>
              <a:t>comms</a:t>
            </a:r>
            <a:r>
              <a:rPr lang="en-US" altLang="en-US" sz="2000" kern="0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974" y="6188298"/>
            <a:ext cx="7111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Jure </a:t>
            </a:r>
            <a:r>
              <a:rPr lang="en-US" dirty="0" err="1" smtClean="0"/>
              <a:t>Leskovec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www.youtube.com/watch?v=htWQWN1xAZQ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53" y="1029044"/>
            <a:ext cx="8421248" cy="544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1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828E3E77775040BEB12C878E074CF7" ma:contentTypeVersion="0" ma:contentTypeDescription="Create a new document." ma:contentTypeScope="" ma:versionID="5ecb01a9fd66e3add4ce0e7a6911cde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5E65D5-40E2-4BBA-A7FB-76C87850089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78C584-A191-44E3-86EC-4DD822363D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2683C9-629F-4A29-99D5-22D1EC95E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4121</TotalTime>
  <Words>1517</Words>
  <Application>Microsoft Office PowerPoint</Application>
  <PresentationFormat>On-screen Show (4:3)</PresentationFormat>
  <Paragraphs>231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Overview of Communities in networks</vt:lpstr>
      <vt:lpstr>What is a community?</vt:lpstr>
      <vt:lpstr>What is a community?</vt:lpstr>
      <vt:lpstr>What might influence a community?</vt:lpstr>
      <vt:lpstr>Community Detection in Network Science</vt:lpstr>
      <vt:lpstr>Overview</vt:lpstr>
      <vt:lpstr>Adjacency matrices of different types of networks</vt:lpstr>
      <vt:lpstr>PowerPoint Presentation</vt:lpstr>
      <vt:lpstr>PowerPoint Presentation</vt:lpstr>
      <vt:lpstr>General methodology (1)</vt:lpstr>
      <vt:lpstr>General methodology (2)</vt:lpstr>
      <vt:lpstr>Clustering methodologies</vt:lpstr>
      <vt:lpstr>Non-overlapping communities  (node partitioning  into communities)</vt:lpstr>
      <vt:lpstr>Modularity</vt:lpstr>
      <vt:lpstr>Louvain method  (partition the nodes)</vt:lpstr>
      <vt:lpstr>Louvain method (2)</vt:lpstr>
      <vt:lpstr>Girvan Newman’s method  (partition the nodes)</vt:lpstr>
      <vt:lpstr>Girvan Newman’s method (2)</vt:lpstr>
      <vt:lpstr>Overlapping communities </vt:lpstr>
      <vt:lpstr>Cliques</vt:lpstr>
      <vt:lpstr>Clique Percolation Method (CPM)</vt:lpstr>
      <vt:lpstr>CPM Example</vt:lpstr>
      <vt:lpstr>Community Detection evaluation </vt:lpstr>
      <vt:lpstr>Community detection evaluation</vt:lpstr>
      <vt:lpstr>Network Community Profile</vt:lpstr>
      <vt:lpstr>Network Community Profile</vt:lpstr>
      <vt:lpstr>Generative models preserving community structure </vt:lpstr>
      <vt:lpstr>ReCoN:</vt:lpstr>
      <vt:lpstr>ReCoN Algorithm Example</vt:lpstr>
      <vt:lpstr>ReCoN Algorithm Example</vt:lpstr>
      <vt:lpstr>ReCoN Algorithm Example</vt:lpstr>
      <vt:lpstr>ReCoN Algorithm Example</vt:lpstr>
      <vt:lpstr>ReCoN Algorithm Example</vt:lpstr>
      <vt:lpstr>ReCoN Algorithm Example</vt:lpstr>
      <vt:lpstr>ReCoN Algorithm Example</vt:lpstr>
      <vt:lpstr>Main references</vt:lpstr>
      <vt:lpstr>Main references</vt:lpstr>
      <vt:lpstr>Surveys</vt:lpstr>
      <vt:lpstr>General reference papers</vt:lpstr>
    </vt:vector>
  </TitlesOfParts>
  <Company>United States Army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MSCE Presentation Template</dc:title>
  <dc:creator>Damian.Shepard</dc:creator>
  <cp:lastModifiedBy>Ralu G</cp:lastModifiedBy>
  <cp:revision>183</cp:revision>
  <cp:lastPrinted>2017-02-23T14:40:56Z</cp:lastPrinted>
  <dcterms:created xsi:type="dcterms:W3CDTF">2012-06-25T16:22:02Z</dcterms:created>
  <dcterms:modified xsi:type="dcterms:W3CDTF">2017-06-26T18:44:47Z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0x01010014828E3E77775040BEB12C878E074CF7</vt:lpwstr>
  </property>
</Properties>
</file>